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31"/>
  </p:notesMasterIdLst>
  <p:sldIdLst>
    <p:sldId id="551" r:id="rId5"/>
    <p:sldId id="269" r:id="rId6"/>
    <p:sldId id="549" r:id="rId7"/>
    <p:sldId id="548" r:id="rId8"/>
    <p:sldId id="553" r:id="rId9"/>
    <p:sldId id="554" r:id="rId10"/>
    <p:sldId id="571" r:id="rId11"/>
    <p:sldId id="555" r:id="rId12"/>
    <p:sldId id="559" r:id="rId13"/>
    <p:sldId id="556" r:id="rId14"/>
    <p:sldId id="558" r:id="rId15"/>
    <p:sldId id="557" r:id="rId16"/>
    <p:sldId id="546" r:id="rId17"/>
    <p:sldId id="545" r:id="rId18"/>
    <p:sldId id="561" r:id="rId19"/>
    <p:sldId id="563" r:id="rId20"/>
    <p:sldId id="564" r:id="rId21"/>
    <p:sldId id="565" r:id="rId22"/>
    <p:sldId id="566" r:id="rId23"/>
    <p:sldId id="567" r:id="rId24"/>
    <p:sldId id="569" r:id="rId25"/>
    <p:sldId id="542" r:id="rId26"/>
    <p:sldId id="538" r:id="rId27"/>
    <p:sldId id="537" r:id="rId28"/>
    <p:sldId id="310" r:id="rId29"/>
    <p:sldId id="535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WNgJK3v0kyCCEfamnvnisw==" hashData="9SEDHqAiTXipN3hk+CPly79NkQEP773tnH/hk3+aUj2Rv2W689zaMASuFTc3TXs7ufCry531Vl5C8KtdF2+Vig=="/>
  <p:extLst>
    <p:ext uri="{521415D9-36F7-43E2-AB2F-B90AF26B5E84}">
      <p14:sectionLst xmlns:p14="http://schemas.microsoft.com/office/powerpoint/2010/main">
        <p14:section name="Introduction" id="{A9257B45-CB77-4FB9-8866-5A38063F3D8D}">
          <p14:sldIdLst>
            <p14:sldId id="551"/>
            <p14:sldId id="269"/>
            <p14:sldId id="549"/>
            <p14:sldId id="548"/>
          </p14:sldIdLst>
        </p14:section>
        <p14:section name="Part I" id="{75D7B241-A0A9-4A58-A910-F0C71842BA7A}">
          <p14:sldIdLst>
            <p14:sldId id="553"/>
            <p14:sldId id="554"/>
            <p14:sldId id="571"/>
            <p14:sldId id="555"/>
            <p14:sldId id="559"/>
            <p14:sldId id="556"/>
            <p14:sldId id="558"/>
            <p14:sldId id="557"/>
            <p14:sldId id="546"/>
            <p14:sldId id="545"/>
          </p14:sldIdLst>
        </p14:section>
        <p14:section name="Part II" id="{38A93434-8BD8-7E41-B50A-49C01069ABF0}">
          <p14:sldIdLst>
            <p14:sldId id="561"/>
            <p14:sldId id="563"/>
            <p14:sldId id="564"/>
            <p14:sldId id="565"/>
            <p14:sldId id="566"/>
            <p14:sldId id="567"/>
            <p14:sldId id="569"/>
            <p14:sldId id="542"/>
            <p14:sldId id="538"/>
            <p14:sldId id="537"/>
            <p14:sldId id="310"/>
            <p14:sldId id="53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D1AAC8-AED0-1BBF-31BC-71D3ED83267C}" name="Esmee Kooijman" initials="EK" userId="S::kooijmae@tcd.ie::b899e8fb-b3e5-4e16-a4fd-b1ceffd7514c" providerId="AD"/>
  <p188:author id="{770E0FC9-A3C0-65FF-82E9-0CF00CE5E4DD}" name="Fabrice Renaud" initials="FR" userId="S::fabrice.renaud_glasgow.ac.uk#ext#@live.unibo.it::834a7692-89e4-4627-8872-0c2660f2f16b" providerId="AD"/>
  <p188:author id="{8BDE91D5-1A70-FE78-FD88-26AB7553B2CF}" name="esmeekooijman@gmail.com" initials="es" userId="S::esmeekooijman_gmail.com#ext#@liveunibo.onmicrosoft.com::b24d9cb8-400c-4fe0-b66a-75e09a4db6d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C4F2"/>
    <a:srgbClr val="FAAF4D"/>
    <a:srgbClr val="8DC548"/>
    <a:srgbClr val="4BC445"/>
    <a:srgbClr val="F6FC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89" autoAdjust="0"/>
    <p:restoredTop sz="81250"/>
  </p:normalViewPr>
  <p:slideViewPr>
    <p:cSldViewPr snapToGrid="0" showGuides="1">
      <p:cViewPr varScale="1">
        <p:scale>
          <a:sx n="91" d="100"/>
          <a:sy n="91" d="100"/>
        </p:scale>
        <p:origin x="1496" y="17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Eff!$C$15</c:f>
              <c:strCache>
                <c:ptCount val="1"/>
                <c:pt idx="0">
                  <c:v>Catterline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Eff!$D$14:$F$14</c:f>
              <c:strCache>
                <c:ptCount val="3"/>
                <c:pt idx="0">
                  <c:v>"We can do something to reduce risk"</c:v>
                </c:pt>
                <c:pt idx="1">
                  <c:v>"NbS will reduce risk in future"</c:v>
                </c:pt>
                <c:pt idx="2">
                  <c:v>"I do not need more evidence NbS will work"</c:v>
                </c:pt>
              </c:strCache>
            </c:strRef>
          </c:cat>
          <c:val>
            <c:numRef>
              <c:f>Eff!$D$15:$F$15</c:f>
              <c:numCache>
                <c:formatCode>0.00</c:formatCode>
                <c:ptCount val="3"/>
                <c:pt idx="0">
                  <c:v>0.82659932659932656</c:v>
                </c:pt>
                <c:pt idx="1">
                  <c:v>0.70707070707070707</c:v>
                </c:pt>
                <c:pt idx="2">
                  <c:v>0.59090909090909094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6E-4A59-8F3E-0B21FB14300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52152112"/>
        <c:axId val="352151128"/>
      </c:barChart>
      <c:catAx>
        <c:axId val="352152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352151128"/>
        <c:crosses val="autoZero"/>
        <c:auto val="1"/>
        <c:lblAlgn val="ctr"/>
        <c:lblOffset val="100"/>
        <c:noMultiLvlLbl val="0"/>
      </c:catAx>
      <c:valAx>
        <c:axId val="352151128"/>
        <c:scaling>
          <c:orientation val="minMax"/>
        </c:scaling>
        <c:delete val="1"/>
        <c:axPos val="l"/>
        <c:numFmt formatCode="0.00" sourceLinked="1"/>
        <c:majorTickMark val="none"/>
        <c:minorTickMark val="none"/>
        <c:tickLblPos val="nextTo"/>
        <c:crossAx val="352152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732D6-6E77-4B60-B58F-63C2FFD82ACF}" type="datetimeFigureOut">
              <a:rPr lang="en-DE" smtClean="0"/>
              <a:t>11/3/22</a:t>
            </a:fld>
            <a:endParaRPr lang="en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8EA3F7-9430-47E0-A614-80376BF0FB6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210924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i="1" dirty="0"/>
              <a:t>Disclaimers: </a:t>
            </a:r>
            <a:endParaRPr lang="en-US" dirty="0"/>
          </a:p>
          <a:p>
            <a:pPr>
              <a:defRPr/>
            </a:pPr>
            <a:r>
              <a:rPr lang="en-US" i="1" dirty="0"/>
              <a:t>- The information, photos, figures and data used are created in the OPERANDUM project, unless another source is mentioned. </a:t>
            </a:r>
            <a:endParaRPr lang="en-US" dirty="0"/>
          </a:p>
          <a:p>
            <a:pPr>
              <a:defRPr/>
            </a:pPr>
            <a:r>
              <a:rPr lang="en-US" i="1" dirty="0"/>
              <a:t>- Editable versions of all training units are available upon request. Please contact OPERANDUM by filling out the contact form on the website: https://</a:t>
            </a:r>
            <a:r>
              <a:rPr lang="en-US" i="1" dirty="0" err="1"/>
              <a:t>www.operandum-project.eu</a:t>
            </a:r>
            <a:r>
              <a:rPr lang="en-US" i="1" dirty="0"/>
              <a:t>/contact/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IE" smtClean="0"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772784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Generally, the higher the perceived risk,</a:t>
            </a:r>
            <a:r>
              <a:rPr kumimoji="0" lang="en-GB" sz="1600" b="0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the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higher the acceptance of measures</a:t>
            </a:r>
          </a:p>
          <a:p>
            <a:pPr marL="742950" lvl="1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Related to “objective” risk </a:t>
            </a:r>
            <a:r>
              <a:rPr lang="en-GB" sz="1600" baseline="3000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Awareness: Nature-based Solutions are complex and novel</a:t>
            </a:r>
          </a:p>
          <a:p>
            <a:pPr marL="285750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Sense of responsibility and self-efficacy is important for public acceptance and participation</a:t>
            </a:r>
          </a:p>
          <a:p>
            <a:pPr marL="0" indent="0">
              <a:buNone/>
              <a:defRPr/>
            </a:pP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defTabSz="914400"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0421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IE" dirty="0"/>
              <a:t>The ‘‘Risk Perception—Measure Acceptance Model’’ is presented as a decision tree with three ordered questions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IE" dirty="0"/>
              <a:t>(1) Is</a:t>
            </a:r>
            <a:r>
              <a:rPr lang="en-IE" i="1" dirty="0">
                <a:cs typeface="Calibri" panose="020F0502020204030204"/>
              </a:rPr>
              <a:t> </a:t>
            </a:r>
            <a:r>
              <a:rPr lang="en-IE" dirty="0"/>
              <a:t>there a perceived risk,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IE" dirty="0"/>
              <a:t>(2) Is the level of risk intolerable,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IE" dirty="0"/>
              <a:t>(3) Does the measure reduce the risk?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IE" dirty="0"/>
              <a:t> In this way, risk perception is modulated by</a:t>
            </a:r>
            <a:r>
              <a:rPr lang="en-IE" dirty="0">
                <a:cs typeface="Calibri"/>
              </a:rPr>
              <a:t> </a:t>
            </a:r>
            <a:r>
              <a:rPr lang="en-IE" dirty="0"/>
              <a:t>risk tolerance and the latter modulated by perceived effectiveness.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IE" dirty="0"/>
              <a:t>The respective answers fall on a spectrum that suggests either more or less</a:t>
            </a:r>
            <a:r>
              <a:rPr lang="en-IE" dirty="0">
                <a:cs typeface="Calibri"/>
              </a:rPr>
              <a:t> </a:t>
            </a:r>
            <a:r>
              <a:rPr lang="en-IE" dirty="0"/>
              <a:t>acceptance of the measure.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IE" dirty="0"/>
              <a:t>The final question also feeds back into the perceived risk, potentially creating a lulling effect of low risk perception.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IE" dirty="0">
              <a:cs typeface="Calibri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IE" dirty="0"/>
              <a:t>Co-benefits of measures, particularly of nature-based solutions, are included as possibly modulating acceptance more than the three risk-related</a:t>
            </a:r>
          </a:p>
          <a:p>
            <a:r>
              <a:rPr lang="en-IE" dirty="0"/>
              <a:t>questions, given that risk reduction is often not the primary perceived benefit. </a:t>
            </a:r>
          </a:p>
          <a:p>
            <a:br>
              <a:rPr lang="en-IE" dirty="0"/>
            </a:br>
            <a:r>
              <a:rPr lang="en-IE" i="1" dirty="0"/>
              <a:t>Note: References in the figure match the phenomenon in the model to observations in the corresponding articles. See Anderson and Renaud (2021)</a:t>
            </a:r>
          </a:p>
          <a:p>
            <a:endParaRPr lang="en-US" dirty="0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4920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Arial"/>
              </a:rPr>
              <a:t>Place attachment: Measures should preserve or enhance </a:t>
            </a:r>
            <a:r>
              <a:rPr kumimoji="0" lang="en-GB" sz="16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Arial"/>
              </a:rPr>
              <a:t>places</a:t>
            </a:r>
            <a:endParaRPr lang="en-GB" sz="1600" b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ato"/>
              <a:ea typeface="Lato"/>
              <a:cs typeface="Arial"/>
            </a:endParaRPr>
          </a:p>
          <a:p>
            <a:pPr marL="742950" lvl="1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latin typeface="Lato"/>
                <a:ea typeface="Lato"/>
                <a:cs typeface="Arial"/>
              </a:rPr>
              <a:t>The more dramatic the shift from the status quo or idealized environment, the more opposition </a:t>
            </a:r>
            <a:r>
              <a:rPr lang="en-GB" sz="1600" baseline="30000" dirty="0">
                <a:latin typeface="Lato"/>
                <a:ea typeface="Lato"/>
                <a:cs typeface="Arial"/>
              </a:rPr>
              <a:t>1</a:t>
            </a:r>
          </a:p>
          <a:p>
            <a:pPr marL="742950" lvl="1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nl-NL" dirty="0"/>
              <a:t>For </a:t>
            </a:r>
            <a:r>
              <a:rPr lang="nl-NL" dirty="0" err="1"/>
              <a:t>example</a:t>
            </a:r>
            <a:r>
              <a:rPr lang="nl-NL" dirty="0"/>
              <a:t>, </a:t>
            </a:r>
            <a:r>
              <a:rPr lang="nl-NL" dirty="0" err="1"/>
              <a:t>coastal</a:t>
            </a:r>
            <a:r>
              <a:rPr lang="nl-NL" dirty="0"/>
              <a:t> promenades </a:t>
            </a:r>
            <a:r>
              <a:rPr lang="nl-NL" dirty="0" err="1"/>
              <a:t>threatened</a:t>
            </a:r>
            <a:r>
              <a:rPr lang="nl-NL" dirty="0"/>
              <a:t> </a:t>
            </a:r>
            <a:r>
              <a:rPr lang="nl-NL" dirty="0" err="1"/>
              <a:t>by</a:t>
            </a:r>
            <a:r>
              <a:rPr lang="nl-NL" dirty="0"/>
              <a:t> </a:t>
            </a:r>
            <a:r>
              <a:rPr lang="nl-NL" dirty="0" err="1"/>
              <a:t>realignment</a:t>
            </a:r>
            <a:r>
              <a:rPr lang="nl-NL" dirty="0"/>
              <a:t> </a:t>
            </a:r>
            <a:r>
              <a:rPr lang="nl-NL" dirty="0" err="1"/>
              <a:t>schemes</a:t>
            </a:r>
            <a:r>
              <a:rPr lang="en-US" dirty="0"/>
              <a:t>. </a:t>
            </a:r>
            <a:r>
              <a:rPr lang="nl-NL" dirty="0" err="1"/>
              <a:t>Residents</a:t>
            </a:r>
            <a:r>
              <a:rPr lang="nl-NL" dirty="0"/>
              <a:t> in </a:t>
            </a:r>
            <a:r>
              <a:rPr lang="nl-NL" dirty="0" err="1"/>
              <a:t>the</a:t>
            </a:r>
            <a:r>
              <a:rPr lang="nl-NL" dirty="0"/>
              <a:t> Netherlands </a:t>
            </a:r>
            <a:r>
              <a:rPr lang="nl-NL" dirty="0" err="1"/>
              <a:t>less</a:t>
            </a:r>
            <a:r>
              <a:rPr lang="nl-NL" dirty="0"/>
              <a:t> </a:t>
            </a:r>
            <a:r>
              <a:rPr lang="nl-NL" dirty="0" err="1"/>
              <a:t>attached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restored</a:t>
            </a:r>
            <a:r>
              <a:rPr lang="nl-NL" dirty="0"/>
              <a:t> </a:t>
            </a:r>
            <a:r>
              <a:rPr lang="nl-NL" dirty="0" err="1"/>
              <a:t>floodplains</a:t>
            </a:r>
            <a:r>
              <a:rPr lang="nl-NL" dirty="0"/>
              <a:t> </a:t>
            </a:r>
            <a:r>
              <a:rPr lang="nl-NL" dirty="0" err="1"/>
              <a:t>because</a:t>
            </a:r>
            <a:r>
              <a:rPr lang="nl-NL" dirty="0"/>
              <a:t> </a:t>
            </a:r>
            <a:r>
              <a:rPr lang="nl-NL" dirty="0" err="1"/>
              <a:t>they</a:t>
            </a:r>
            <a:r>
              <a:rPr lang="nl-NL" dirty="0"/>
              <a:t> </a:t>
            </a:r>
            <a:r>
              <a:rPr lang="nl-NL" dirty="0" err="1"/>
              <a:t>perceive</a:t>
            </a:r>
            <a:r>
              <a:rPr lang="nl-NL" dirty="0"/>
              <a:t> </a:t>
            </a:r>
            <a:r>
              <a:rPr lang="nl-NL" dirty="0" err="1"/>
              <a:t>them</a:t>
            </a:r>
            <a:r>
              <a:rPr lang="nl-NL" dirty="0"/>
              <a:t> as “</a:t>
            </a:r>
            <a:r>
              <a:rPr lang="nl-NL" dirty="0" err="1"/>
              <a:t>less</a:t>
            </a:r>
            <a:r>
              <a:rPr lang="nl-NL" dirty="0"/>
              <a:t> </a:t>
            </a:r>
            <a:r>
              <a:rPr lang="nl-NL" dirty="0" err="1"/>
              <a:t>typically</a:t>
            </a:r>
            <a:r>
              <a:rPr lang="nl-NL" dirty="0"/>
              <a:t> Dutch” (Buijs 2009).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C4F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>
                <a:latin typeface="Lato"/>
                <a:ea typeface="Lato"/>
                <a:cs typeface="Arial"/>
              </a:rPr>
              <a:t>Trust is eroded by fear of hidden agendas, past failures, and low competence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C4F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200" dirty="0">
                <a:latin typeface="Lato"/>
                <a:ea typeface="Lato"/>
                <a:cs typeface="Arial"/>
              </a:rPr>
              <a:t>Competing societal interest, e.g. quality of life concerns (</a:t>
            </a:r>
            <a:r>
              <a:rPr lang="en-GB" sz="1200" dirty="0" err="1">
                <a:latin typeface="Lato"/>
                <a:ea typeface="Lato"/>
                <a:cs typeface="Arial"/>
              </a:rPr>
              <a:t>Badola</a:t>
            </a:r>
            <a:r>
              <a:rPr lang="en-GB" sz="1200" dirty="0">
                <a:latin typeface="Lato"/>
                <a:ea typeface="Lato"/>
                <a:cs typeface="Arial"/>
              </a:rPr>
              <a:t> et al. 2011), parking spaces (Everett et al. 2018)</a:t>
            </a:r>
          </a:p>
          <a:p>
            <a:pPr marL="285750" lvl="0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endParaRPr lang="en-US" dirty="0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4377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IE" b="0" i="0" dirty="0">
                <a:solidFill>
                  <a:srgbClr val="2E2E2E"/>
                </a:solidFill>
                <a:effectLst/>
                <a:latin typeface="NexusSerif"/>
              </a:rPr>
              <a:t>The nine most frequently mentioned factors that influence preferences towards green, hybrid, or grey measures in </a:t>
            </a:r>
            <a:r>
              <a:rPr lang="en-IE" b="0" i="0" dirty="0" err="1">
                <a:solidFill>
                  <a:srgbClr val="2E2E2E"/>
                </a:solidFill>
                <a:effectLst/>
                <a:latin typeface="NexusSerif"/>
              </a:rPr>
              <a:t>Catterline</a:t>
            </a:r>
            <a:r>
              <a:rPr lang="en-IE" b="0" i="0" dirty="0">
                <a:solidFill>
                  <a:srgbClr val="2E2E2E"/>
                </a:solidFill>
                <a:effectLst/>
                <a:latin typeface="NexusSerif"/>
              </a:rPr>
              <a:t> (OAL UK).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E" b="0" i="0" dirty="0">
                <a:solidFill>
                  <a:srgbClr val="2E2E2E"/>
                </a:solidFill>
                <a:effectLst/>
                <a:latin typeface="NexusSerif"/>
              </a:rPr>
              <a:t>The estimated strength of each factor is displayed by its position on the y-axis, based on its total number of mentions, the number of groups and participants that mention it, as well as its stated importance across groups.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E" b="0" i="0" dirty="0">
                <a:solidFill>
                  <a:srgbClr val="2E2E2E"/>
                </a:solidFill>
                <a:effectLst/>
                <a:latin typeface="NexusSerif"/>
              </a:rPr>
              <a:t>Close interrelations among factors indicate that they are often mentioned together as influencing preferences and are shown with dashed connecting lines. 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IE" b="0" i="0" dirty="0">
              <a:solidFill>
                <a:srgbClr val="2E2E2E"/>
              </a:solidFill>
              <a:effectLst/>
              <a:latin typeface="NexusSerif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IE" b="0" i="0" dirty="0">
                <a:solidFill>
                  <a:srgbClr val="2E2E2E"/>
                </a:solidFill>
                <a:effectLst/>
                <a:latin typeface="NexusSerif"/>
              </a:rPr>
              <a:t>In summary:</a:t>
            </a:r>
            <a:endParaRPr lang="en-IE" dirty="0">
              <a:effectLst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E" dirty="0">
                <a:effectLst/>
              </a:rPr>
              <a:t>Scepticism of </a:t>
            </a:r>
            <a:r>
              <a:rPr lang="en-IE" dirty="0" err="1">
                <a:effectLst/>
              </a:rPr>
              <a:t>NbS</a:t>
            </a:r>
            <a:r>
              <a:rPr lang="en-IE" dirty="0">
                <a:effectLst/>
              </a:rPr>
              <a:t> effectiveness is associated with preferences for greyer measures.</a:t>
            </a:r>
          </a:p>
          <a:p>
            <a:r>
              <a:rPr lang="en-IE" dirty="0"/>
              <a:t>• </a:t>
            </a:r>
            <a:r>
              <a:rPr lang="en-IE" dirty="0">
                <a:effectLst/>
              </a:rPr>
              <a:t>Green measures are described as ideal if effective, but weaker and more uncertain.</a:t>
            </a:r>
          </a:p>
          <a:p>
            <a:r>
              <a:rPr lang="en-IE" dirty="0"/>
              <a:t>• </a:t>
            </a:r>
            <a:r>
              <a:rPr lang="en-IE" dirty="0">
                <a:effectLst/>
              </a:rPr>
              <a:t>Hybrid measures </a:t>
            </a:r>
            <a:r>
              <a:rPr lang="en-IE" dirty="0" err="1">
                <a:effectLst/>
              </a:rPr>
              <a:t>favored</a:t>
            </a:r>
            <a:r>
              <a:rPr lang="en-IE" dirty="0">
                <a:effectLst/>
              </a:rPr>
              <a:t> to balance perceived trade-offs of green and grey.</a:t>
            </a:r>
          </a:p>
          <a:p>
            <a:r>
              <a:rPr lang="en-IE" dirty="0"/>
              <a:t>• </a:t>
            </a:r>
            <a:r>
              <a:rPr lang="en-IE" dirty="0">
                <a:effectLst/>
              </a:rPr>
              <a:t>Public success/failure framing of </a:t>
            </a:r>
            <a:r>
              <a:rPr lang="en-IE" dirty="0" err="1">
                <a:effectLst/>
              </a:rPr>
              <a:t>NbS</a:t>
            </a:r>
            <a:r>
              <a:rPr lang="en-IE" dirty="0">
                <a:effectLst/>
              </a:rPr>
              <a:t> contradicts the no-regret/co-benefits framing.</a:t>
            </a:r>
          </a:p>
          <a:p>
            <a:r>
              <a:rPr lang="en-IE" dirty="0"/>
              <a:t>• </a:t>
            </a:r>
            <a:r>
              <a:rPr lang="en-IE" dirty="0">
                <a:effectLst/>
              </a:rPr>
              <a:t>Reduce </a:t>
            </a:r>
            <a:r>
              <a:rPr lang="en-IE" dirty="0" err="1">
                <a:effectLst/>
              </a:rPr>
              <a:t>NbS</a:t>
            </a:r>
            <a:r>
              <a:rPr lang="en-IE" dirty="0">
                <a:effectLst/>
              </a:rPr>
              <a:t> uncertainty and manage expectations for lasting public acceptance.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6276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sz="2000" b="1" dirty="0">
              <a:solidFill>
                <a:schemeClr val="bg1"/>
              </a:solidFill>
              <a:ea typeface="+mn-lt"/>
              <a:cs typeface="+mn-lt"/>
            </a:endParaRPr>
          </a:p>
          <a:p>
            <a:pPr marL="457200" indent="-457200">
              <a:buAutoNum type="arabicParenR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Public acceptance is the positive public attitudes and behaviour towards Nature-based Solutions. </a:t>
            </a:r>
            <a:endParaRPr lang="en-GB" sz="200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pPr marL="457200" indent="-457200">
              <a:buFontTx/>
              <a:buAutoNum type="arabicParenR"/>
            </a:pPr>
            <a:r>
              <a:rPr lang="en-GB" sz="2000" dirty="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 are multi-functional and embedded in social-ecological systems – this requires a degree of public acceptance of the measures. Public acceptance is also needed to tackle challenges related to </a:t>
            </a:r>
            <a:r>
              <a:rPr lang="en-GB" sz="2000" dirty="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 public participation, integration of local knowledge, trust and ownership. </a:t>
            </a:r>
            <a:endParaRPr lang="en-GB" sz="200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pPr marL="457200" indent="-457200">
              <a:buFontTx/>
              <a:buAutoNum type="arabicParenR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Factors that influence public acceptance of </a:t>
            </a:r>
            <a:r>
              <a:rPr lang="en-GB" sz="200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 relate to: </a:t>
            </a:r>
            <a:endParaRPr lang="en-GB" sz="200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Measures / project</a:t>
            </a:r>
            <a:endParaRPr lang="en-GB" sz="200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Individual</a:t>
            </a:r>
            <a:endParaRPr lang="en-GB" sz="200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Society</a:t>
            </a:r>
            <a:endParaRPr lang="en-GB" sz="32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IE" smtClean="0"/>
              <a:t>14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147975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altLang="en-US" dirty="0">
                <a:latin typeface="Times New Roman" panose="02020603050405020304" pitchFamily="18" charset="0"/>
              </a:rPr>
              <a:t>The Public Acceptance of Nature-based Solutions framework (PA-</a:t>
            </a:r>
            <a:r>
              <a:rPr lang="en-GB" altLang="en-US" dirty="0" err="1">
                <a:latin typeface="Times New Roman" panose="02020603050405020304" pitchFamily="18" charset="0"/>
              </a:rPr>
              <a:t>NbS</a:t>
            </a:r>
            <a:r>
              <a:rPr lang="en-GB" altLang="en-US" dirty="0">
                <a:latin typeface="Times New Roman" panose="02020603050405020304" pitchFamily="18" charset="0"/>
              </a:rPr>
              <a:t>) depicts recommendations and corresponding success criteria.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altLang="en-US" dirty="0">
                <a:latin typeface="Times New Roman" panose="02020603050405020304" pitchFamily="18" charset="0"/>
              </a:rPr>
              <a:t>These act on and through contextual factors at the nexus of the individual, the society, and the </a:t>
            </a:r>
            <a:r>
              <a:rPr lang="en-GB" altLang="en-US" dirty="0" err="1">
                <a:latin typeface="Times New Roman" panose="02020603050405020304" pitchFamily="18" charset="0"/>
              </a:rPr>
              <a:t>NbS</a:t>
            </a:r>
            <a:r>
              <a:rPr lang="en-GB" altLang="en-US" dirty="0">
                <a:latin typeface="Times New Roman" panose="02020603050405020304" pitchFamily="18" charset="0"/>
              </a:rPr>
              <a:t>. Ecosystem services represent the crucial factor of benefits and trade-offs.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altLang="en-US" dirty="0">
                <a:latin typeface="Times New Roman" panose="02020603050405020304" pitchFamily="18" charset="0"/>
              </a:rPr>
              <a:t>These flow within this nexus from the </a:t>
            </a:r>
            <a:r>
              <a:rPr lang="en-GB" altLang="en-US" dirty="0" err="1">
                <a:latin typeface="Times New Roman" panose="02020603050405020304" pitchFamily="18" charset="0"/>
              </a:rPr>
              <a:t>NbS</a:t>
            </a:r>
            <a:r>
              <a:rPr lang="en-GB" altLang="en-US" dirty="0">
                <a:latin typeface="Times New Roman" panose="02020603050405020304" pitchFamily="18" charset="0"/>
              </a:rPr>
              <a:t> and are perceived (or not) by individuals and society.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altLang="en-US" dirty="0">
                <a:latin typeface="Times New Roman" panose="02020603050405020304" pitchFamily="18" charset="0"/>
              </a:rPr>
              <a:t>Public acceptance is case-specific, exists on a spectrum, and is manifested by attitudes and behaviours, which also act on each other causally.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2796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3571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In the context of  the level of acceptance of </a:t>
            </a:r>
            <a:r>
              <a:rPr lang="en-US" i="1" dirty="0" err="1"/>
              <a:t>NbS</a:t>
            </a:r>
            <a:r>
              <a:rPr lang="en-US" i="1" dirty="0"/>
              <a:t>: </a:t>
            </a:r>
            <a:endParaRPr lang="en-US" i="1" dirty="0">
              <a:cs typeface="Calibri"/>
            </a:endParaRPr>
          </a:p>
          <a:p>
            <a:r>
              <a:rPr lang="en-US" i="1" dirty="0">
                <a:cs typeface="Calibri"/>
              </a:rPr>
              <a:t>Attitudinal acceptance is related to people's opinions</a:t>
            </a:r>
          </a:p>
          <a:p>
            <a:r>
              <a:rPr lang="en-US" i="1" dirty="0" err="1">
                <a:cs typeface="Calibri"/>
              </a:rPr>
              <a:t>Behavioural</a:t>
            </a:r>
            <a:r>
              <a:rPr lang="en-US" i="1" dirty="0">
                <a:cs typeface="Calibri"/>
              </a:rPr>
              <a:t> acceptance is related to people's actions (which might be based on their opinions)</a:t>
            </a:r>
            <a:endParaRPr lang="en-US" i="1" dirty="0"/>
          </a:p>
          <a:p>
            <a:endParaRPr lang="en-US" dirty="0">
              <a:cs typeface="Calibri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01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7597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8097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OPERANDUM is a European project that researches sustainable solutions based on nature to adapt to extreme weather events. We call these type of solutions 'nature-based solutions’.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In the project, solutions are demonstrated for different types of hydro-meteorological hazards in 10 open air laboratories.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The project is a collaboration between 26 partners in 14 countries – covering universities, NGOs, and SMEs – over 4 years. </a:t>
            </a:r>
          </a:p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3506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303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1690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sz="2000" b="1" dirty="0">
              <a:solidFill>
                <a:schemeClr val="bg1"/>
              </a:solidFill>
              <a:ea typeface="+mn-lt"/>
              <a:cs typeface="+mn-lt"/>
            </a:endParaRPr>
          </a:p>
          <a:p>
            <a:pPr marL="457200" indent="-457200">
              <a:spcBef>
                <a:spcPct val="20000"/>
              </a:spcBef>
              <a:spcAft>
                <a:spcPct val="0"/>
              </a:spcAft>
              <a:buAutoNum type="arabicParenR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Public acceptance is case-specific, exists on a spectrum, and is manifested by attitudes and behaviours, which also act on each other causally. </a:t>
            </a:r>
          </a:p>
          <a:p>
            <a:pPr marL="457200" indent="-457200">
              <a:spcBef>
                <a:spcPct val="20000"/>
              </a:spcBef>
              <a:spcAft>
                <a:spcPct val="0"/>
              </a:spcAft>
              <a:buAutoNum type="arabicParenR"/>
            </a:pPr>
            <a:endParaRPr lang="en-GB" sz="2000" dirty="0">
              <a:solidFill>
                <a:schemeClr val="bg1"/>
              </a:solidFill>
              <a:latin typeface="Lato"/>
              <a:ea typeface="Lato"/>
              <a:cs typeface="Arial"/>
            </a:endParaRPr>
          </a:p>
          <a:p>
            <a:pPr marL="457200" indent="-457200">
              <a:spcBef>
                <a:spcPct val="20000"/>
              </a:spcBef>
              <a:spcAft>
                <a:spcPct val="0"/>
              </a:spcAft>
              <a:buAutoNum type="arabicParenR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Recommendations to increase public acceptance of </a:t>
            </a:r>
            <a:r>
              <a:rPr lang="en-GB" sz="2000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NbS</a:t>
            </a: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:</a:t>
            </a:r>
          </a:p>
          <a:p>
            <a:pPr marL="914400" lvl="1" indent="-457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Promote participation and collaboration</a:t>
            </a:r>
          </a:p>
          <a:p>
            <a:pPr marL="914400" lvl="1" indent="-457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Communicate effectively</a:t>
            </a:r>
          </a:p>
          <a:p>
            <a:pPr marL="914400" lvl="1" indent="-457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Increase awareness of benefits</a:t>
            </a:r>
          </a:p>
          <a:p>
            <a:pPr marL="914400" lvl="1" indent="-457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Provide benefits</a:t>
            </a:r>
          </a:p>
          <a:p>
            <a:pPr marL="457200" indent="-457200">
              <a:spcBef>
                <a:spcPct val="20000"/>
              </a:spcBef>
              <a:spcAft>
                <a:spcPct val="0"/>
              </a:spcAft>
              <a:buAutoNum type="arabicParenR"/>
            </a:pPr>
            <a:endParaRPr lang="en-GB" sz="2000" dirty="0">
              <a:solidFill>
                <a:schemeClr val="bg1"/>
              </a:solidFill>
              <a:latin typeface="Lato"/>
              <a:ea typeface="Lato"/>
              <a:cs typeface="Arial"/>
            </a:endParaRPr>
          </a:p>
          <a:p>
            <a:pPr marL="457200" indent="-457200">
              <a:spcBef>
                <a:spcPct val="20000"/>
              </a:spcBef>
              <a:spcAft>
                <a:spcPct val="0"/>
              </a:spcAft>
              <a:buAutoNum type="arabicParenR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There is a demand for evidence of </a:t>
            </a:r>
            <a:r>
              <a:rPr lang="en-GB" sz="2000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NbS</a:t>
            </a: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 effectiveness. This links to building trust and the public’s sense of responsibility.</a:t>
            </a:r>
            <a:endParaRPr lang="de-DE" sz="2000" dirty="0">
              <a:ea typeface="+mn-lt"/>
              <a:cs typeface="+mn-lt"/>
            </a:endParaRPr>
          </a:p>
          <a:p>
            <a:pPr marL="285750" indent="-285750">
              <a:spcBef>
                <a:spcPct val="20000"/>
              </a:spcBef>
              <a:spcAft>
                <a:spcPct val="0"/>
              </a:spcAft>
              <a:buFont typeface="Arial"/>
              <a:buChar char="•"/>
            </a:pPr>
            <a:endParaRPr lang="en-GB" sz="2000" dirty="0">
              <a:ea typeface="+mn-lt"/>
              <a:cs typeface="+mn-lt"/>
            </a:endParaRPr>
          </a:p>
          <a:p>
            <a:pPr marL="457200" indent="-457200">
              <a:buAutoNum type="arabicParenR"/>
            </a:pPr>
            <a:endParaRPr lang="en-GB" sz="20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GB" sz="32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IE" smtClean="0"/>
              <a:t>22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181916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b="1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57200" indent="-457200">
              <a:buAutoNum type="arabicParenR"/>
            </a:pP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Public acceptance is the positive public attitudes and behaviour towards Nature-based Solutions. High acceptance can contribute to overcome challenges related to </a:t>
            </a:r>
            <a:r>
              <a:rPr lang="en-GB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public participation, integration of local knowledge, trust and ownership. </a:t>
            </a:r>
          </a:p>
          <a:p>
            <a:pPr marL="457200" indent="-457200">
              <a:spcBef>
                <a:spcPct val="20000"/>
              </a:spcBef>
              <a:spcAft>
                <a:spcPct val="0"/>
              </a:spcAft>
              <a:buAutoNum type="arabicParenR"/>
            </a:pPr>
            <a:endParaRPr lang="en-GB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57200" indent="-457200">
              <a:buFontTx/>
              <a:buAutoNum type="arabicParenR"/>
            </a:pP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Public acceptance is case-specific, exists on a spectrum, and is manifested by attitudes and behaviours, which also act on each other causally. Factors that influence public acceptance of </a:t>
            </a:r>
            <a:r>
              <a:rPr lang="en-GB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relate to: 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Measures / project (i.e. </a:t>
            </a:r>
            <a:r>
              <a:rPr lang="en-GB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)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Individual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Society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endParaRPr lang="en-GB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57200" indent="-457200">
              <a:spcBef>
                <a:spcPct val="20000"/>
              </a:spcBef>
              <a:spcAft>
                <a:spcPct val="0"/>
              </a:spcAft>
              <a:buAutoNum type="arabicParenR"/>
            </a:pP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Recommendations to increase public acceptance of </a:t>
            </a:r>
            <a:r>
              <a:rPr lang="en-GB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include:</a:t>
            </a:r>
          </a:p>
          <a:p>
            <a:pPr marL="914400" lvl="1" indent="-457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Promote participation and collaboration</a:t>
            </a:r>
          </a:p>
          <a:p>
            <a:pPr marL="914400" lvl="1" indent="-457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Communicate effectively</a:t>
            </a:r>
          </a:p>
          <a:p>
            <a:pPr marL="914400" lvl="1" indent="-457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Increase awareness of benefits</a:t>
            </a:r>
          </a:p>
          <a:p>
            <a:pPr marL="914400" lvl="1" indent="-457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Provide benefits</a:t>
            </a:r>
            <a:br>
              <a:rPr lang="en-GB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</a:br>
            <a:br>
              <a:rPr lang="en-GB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</a:br>
            <a:endParaRPr lang="en-GB" sz="20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pPr marL="1371600" lvl="2" indent="-4572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pPr marL="1371600" lvl="2" indent="-4572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pPr marL="1371600" lvl="2" indent="-4572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8EA3F7-9430-47E0-A614-80376BF0FB69}" type="slidenum">
              <a:rPr lang="en-DE" smtClean="0"/>
              <a:t>23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2591149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1222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IE" smtClean="0"/>
              <a:t>25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445580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885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de-DE" sz="1200" b="1" dirty="0">
                <a:solidFill>
                  <a:srgbClr val="2CB6E7"/>
                </a:solidFill>
                <a:latin typeface="Lato"/>
                <a:ea typeface="Lato"/>
                <a:cs typeface="Segoe UI"/>
              </a:rPr>
              <a:t>Part I: Public </a:t>
            </a:r>
            <a:r>
              <a:rPr lang="de-DE" sz="1200" b="1" dirty="0" err="1">
                <a:solidFill>
                  <a:srgbClr val="2CB6E7"/>
                </a:solidFill>
                <a:latin typeface="Lato"/>
                <a:ea typeface="Lato"/>
                <a:cs typeface="Segoe UI"/>
              </a:rPr>
              <a:t>acceptance</a:t>
            </a:r>
            <a:r>
              <a:rPr lang="de-DE" sz="1200" b="1" dirty="0">
                <a:solidFill>
                  <a:srgbClr val="2CB6E7"/>
                </a:solidFill>
                <a:latin typeface="Lato"/>
                <a:ea typeface="Lato"/>
                <a:cs typeface="Segoe UI"/>
              </a:rPr>
              <a:t> </a:t>
            </a:r>
            <a:r>
              <a:rPr lang="de-DE" sz="1200" b="1" dirty="0" err="1">
                <a:solidFill>
                  <a:srgbClr val="2CB6E7"/>
                </a:solidFill>
                <a:latin typeface="Lato"/>
                <a:ea typeface="Lato"/>
                <a:cs typeface="Segoe UI"/>
              </a:rPr>
              <a:t>of</a:t>
            </a:r>
            <a:r>
              <a:rPr lang="de-DE" sz="1200" b="1" dirty="0">
                <a:solidFill>
                  <a:srgbClr val="2CB6E7"/>
                </a:solidFill>
                <a:latin typeface="Lato"/>
                <a:ea typeface="Lato"/>
                <a:cs typeface="Segoe UI"/>
              </a:rPr>
              <a:t> Nature-</a:t>
            </a:r>
            <a:r>
              <a:rPr lang="de-DE" sz="1200" b="1" dirty="0" err="1">
                <a:solidFill>
                  <a:srgbClr val="2CB6E7"/>
                </a:solidFill>
                <a:latin typeface="Lato"/>
                <a:ea typeface="Lato"/>
                <a:cs typeface="Segoe UI"/>
              </a:rPr>
              <a:t>based</a:t>
            </a:r>
            <a:r>
              <a:rPr lang="de-DE" sz="1200" b="1" dirty="0">
                <a:solidFill>
                  <a:srgbClr val="2CB6E7"/>
                </a:solidFill>
                <a:latin typeface="Lato"/>
                <a:ea typeface="Lato"/>
                <a:cs typeface="Segoe UI"/>
              </a:rPr>
              <a:t> Solutions</a:t>
            </a:r>
          </a:p>
          <a:p>
            <a:pPr marL="285750" indent="-285750">
              <a:lnSpc>
                <a:spcPct val="150000"/>
              </a:lnSpc>
              <a:buClr>
                <a:srgbClr val="34C4F2"/>
              </a:buClr>
              <a:buFont typeface="Arial" panose="020B0604020202020204" pitchFamily="34" charset="0"/>
              <a:buChar char="•"/>
            </a:pPr>
            <a:r>
              <a:rPr lang="de-DE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 </a:t>
            </a:r>
            <a:r>
              <a:rPr lang="de-DE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need</a:t>
            </a:r>
            <a:r>
              <a:rPr lang="de-DE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for</a:t>
            </a:r>
            <a:r>
              <a:rPr lang="de-DE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public</a:t>
            </a:r>
            <a:r>
              <a:rPr lang="de-DE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acceptance</a:t>
            </a:r>
            <a:r>
              <a:rPr lang="de-DE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of</a:t>
            </a:r>
            <a:r>
              <a:rPr lang="de-DE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endParaRPr lang="de-DE" sz="1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34C4F2"/>
              </a:buClr>
              <a:buFont typeface="Arial" panose="020B0604020202020204" pitchFamily="34" charset="0"/>
              <a:buChar char="•"/>
            </a:pPr>
            <a:r>
              <a:rPr lang="de-DE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Factors</a:t>
            </a:r>
            <a:r>
              <a:rPr lang="de-DE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influencing</a:t>
            </a:r>
            <a:r>
              <a:rPr lang="de-DE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public</a:t>
            </a:r>
            <a:r>
              <a:rPr lang="de-DE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acceptance</a:t>
            </a:r>
            <a:r>
              <a:rPr lang="de-DE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of</a:t>
            </a:r>
            <a:r>
              <a:rPr lang="de-DE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de-DE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: </a:t>
            </a:r>
            <a:r>
              <a:rPr lang="de-DE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measures</a:t>
            </a:r>
            <a:r>
              <a:rPr lang="de-DE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individual, </a:t>
            </a:r>
            <a:r>
              <a:rPr lang="de-DE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society</a:t>
            </a:r>
            <a:endParaRPr lang="de-DE" b="1" dirty="0">
              <a:cs typeface="Arial"/>
            </a:endParaRPr>
          </a:p>
          <a:p>
            <a:pPr>
              <a:lnSpc>
                <a:spcPct val="150000"/>
              </a:lnSpc>
              <a:buClr>
                <a:srgbClr val="34C4F2"/>
              </a:buClr>
            </a:pPr>
            <a:endParaRPr lang="de-DE" sz="1200" b="1" dirty="0">
              <a:latin typeface="Lato"/>
              <a:ea typeface="Lato"/>
              <a:cs typeface="Arial"/>
            </a:endParaRPr>
          </a:p>
          <a:p>
            <a:pPr>
              <a:lnSpc>
                <a:spcPct val="150000"/>
              </a:lnSpc>
            </a:pPr>
            <a:r>
              <a:rPr lang="de-DE" sz="1200" b="1" dirty="0">
                <a:solidFill>
                  <a:srgbClr val="2CB6E7"/>
                </a:solidFill>
                <a:latin typeface="Lato"/>
                <a:ea typeface="Lato"/>
                <a:cs typeface="Arial"/>
              </a:rPr>
              <a:t>Part II: </a:t>
            </a:r>
            <a:r>
              <a:rPr lang="de-DE" sz="1200" b="1" dirty="0" err="1">
                <a:solidFill>
                  <a:srgbClr val="2CB6E7"/>
                </a:solidFill>
                <a:latin typeface="Lato"/>
                <a:ea typeface="Lato"/>
                <a:cs typeface="Arial"/>
              </a:rPr>
              <a:t>How</a:t>
            </a:r>
            <a:r>
              <a:rPr lang="de-DE" sz="1200" b="1" dirty="0">
                <a:solidFill>
                  <a:srgbClr val="2CB6E7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1200" b="1" dirty="0" err="1">
                <a:solidFill>
                  <a:srgbClr val="2CB6E7"/>
                </a:solidFill>
                <a:latin typeface="Lato"/>
                <a:ea typeface="Lato"/>
                <a:cs typeface="Arial"/>
              </a:rPr>
              <a:t>to</a:t>
            </a:r>
            <a:r>
              <a:rPr lang="de-DE" sz="1200" b="1" dirty="0">
                <a:solidFill>
                  <a:srgbClr val="2CB6E7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1200" b="1" dirty="0" err="1">
                <a:solidFill>
                  <a:srgbClr val="2CB6E7"/>
                </a:solidFill>
                <a:latin typeface="Lato"/>
                <a:ea typeface="Lato"/>
                <a:cs typeface="Arial"/>
              </a:rPr>
              <a:t>increase</a:t>
            </a:r>
            <a:r>
              <a:rPr lang="de-DE" sz="1200" b="1" dirty="0">
                <a:solidFill>
                  <a:srgbClr val="2CB6E7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1200" b="1" dirty="0" err="1">
                <a:solidFill>
                  <a:srgbClr val="2CB6E7"/>
                </a:solidFill>
                <a:latin typeface="Lato"/>
                <a:ea typeface="Lato"/>
                <a:cs typeface="Arial"/>
              </a:rPr>
              <a:t>public</a:t>
            </a:r>
            <a:r>
              <a:rPr lang="de-DE" sz="1200" b="1" dirty="0">
                <a:solidFill>
                  <a:srgbClr val="2CB6E7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1200" b="1" dirty="0" err="1">
                <a:solidFill>
                  <a:srgbClr val="2CB6E7"/>
                </a:solidFill>
                <a:latin typeface="Lato"/>
                <a:ea typeface="Lato"/>
                <a:cs typeface="Arial"/>
              </a:rPr>
              <a:t>acceptance</a:t>
            </a:r>
            <a:r>
              <a:rPr lang="de-DE" sz="1200" b="1" dirty="0">
                <a:solidFill>
                  <a:srgbClr val="2CB6E7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1200" b="1" dirty="0" err="1">
                <a:solidFill>
                  <a:srgbClr val="2CB6E7"/>
                </a:solidFill>
                <a:latin typeface="Lato"/>
                <a:ea typeface="Lato"/>
                <a:cs typeface="Arial"/>
              </a:rPr>
              <a:t>of</a:t>
            </a:r>
            <a:r>
              <a:rPr lang="de-DE" sz="1200" b="1" dirty="0">
                <a:solidFill>
                  <a:srgbClr val="2CB6E7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1200" b="1" dirty="0" err="1">
                <a:solidFill>
                  <a:srgbClr val="2CB6E7"/>
                </a:solidFill>
                <a:latin typeface="Lato"/>
                <a:ea typeface="Lato"/>
                <a:cs typeface="Arial"/>
              </a:rPr>
              <a:t>NbS</a:t>
            </a:r>
            <a:endParaRPr lang="de-DE" sz="1200" b="1" dirty="0">
              <a:solidFill>
                <a:srgbClr val="2CB6E7"/>
              </a:solidFill>
              <a:latin typeface="Lato"/>
              <a:ea typeface="Lato"/>
              <a:cs typeface="Arial"/>
            </a:endParaRPr>
          </a:p>
          <a:p>
            <a:pPr marL="285750" indent="-285750">
              <a:lnSpc>
                <a:spcPct val="150000"/>
              </a:lnSpc>
              <a:buClr>
                <a:srgbClr val="34C4F2"/>
              </a:buClr>
              <a:buFont typeface="Arial" panose="020B0604020202020204" pitchFamily="34" charset="0"/>
              <a:buChar char="•"/>
            </a:pPr>
            <a:r>
              <a:rPr lang="de-DE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Success</a:t>
            </a:r>
            <a:r>
              <a:rPr lang="de-DE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criteria</a:t>
            </a:r>
            <a:endParaRPr lang="de-DE" sz="12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34C4F2"/>
              </a:buClr>
              <a:buFont typeface="Arial" panose="020B0604020202020204" pitchFamily="34" charset="0"/>
              <a:buChar char="•"/>
            </a:pPr>
            <a:r>
              <a:rPr lang="de-DE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Examples</a:t>
            </a:r>
            <a:r>
              <a:rPr lang="de-DE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from</a:t>
            </a:r>
            <a:r>
              <a:rPr lang="de-DE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OPERANDUM</a:t>
            </a:r>
            <a:br>
              <a:rPr lang="de-DE" sz="1200" dirty="0">
                <a:latin typeface="Lato"/>
                <a:ea typeface="+mn-lt"/>
                <a:cs typeface="+mn-lt"/>
              </a:rPr>
            </a:br>
            <a:endParaRPr lang="de-DE" sz="1200" dirty="0">
              <a:solidFill>
                <a:schemeClr val="tx1">
                  <a:lumMod val="75000"/>
                  <a:lumOff val="25000"/>
                </a:schemeClr>
              </a:solidFill>
              <a:latin typeface="Lato"/>
              <a:ea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This training unit is developed by UNESCO in collaboration with University of Glasgow.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019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sz="1200" i="1" dirty="0">
              <a:solidFill>
                <a:srgbClr val="009ED6"/>
              </a:solidFill>
              <a:latin typeface="Lato"/>
              <a:ea typeface="Lato"/>
              <a:cs typeface="Lato"/>
            </a:endParaRPr>
          </a:p>
          <a:p>
            <a:pPr>
              <a:lnSpc>
                <a:spcPct val="150000"/>
              </a:lnSpc>
            </a:pPr>
            <a:r>
              <a:rPr lang="en-IE" sz="1200" i="1" dirty="0">
                <a:latin typeface="Lato"/>
                <a:ea typeface="Lato"/>
                <a:cs typeface="Lato"/>
              </a:rPr>
              <a:t>After completing this training unit, you should be able to understand:</a:t>
            </a:r>
          </a:p>
          <a:p>
            <a:pPr>
              <a:lnSpc>
                <a:spcPct val="150000"/>
              </a:lnSpc>
            </a:pPr>
            <a:endParaRPr lang="en-IE" sz="1200" i="1" dirty="0">
              <a:latin typeface="Lato"/>
              <a:ea typeface="Lato"/>
              <a:cs typeface="Lato"/>
            </a:endParaRPr>
          </a:p>
          <a:p>
            <a:pPr marL="285750" indent="-285750">
              <a:lnSpc>
                <a:spcPct val="150000"/>
              </a:lnSpc>
              <a:buClr>
                <a:srgbClr val="34C4F2"/>
              </a:buClr>
              <a:buFont typeface="Arial" panose="020B0604020202020204" pitchFamily="34" charset="0"/>
              <a:buChar char="•"/>
            </a:pPr>
            <a:r>
              <a:rPr lang="en-IE" sz="1200" dirty="0">
                <a:latin typeface="Lato"/>
                <a:ea typeface="Lato"/>
                <a:cs typeface="Lato"/>
              </a:rPr>
              <a:t>The need of public acceptance of nature-based solutions</a:t>
            </a:r>
          </a:p>
          <a:p>
            <a:pPr>
              <a:lnSpc>
                <a:spcPct val="150000"/>
              </a:lnSpc>
              <a:buClr>
                <a:srgbClr val="34C4F2"/>
              </a:buClr>
            </a:pPr>
            <a:endParaRPr lang="en-IE" sz="1200" dirty="0">
              <a:latin typeface="Lato"/>
              <a:ea typeface="Lato"/>
              <a:cs typeface="Lato"/>
            </a:endParaRPr>
          </a:p>
          <a:p>
            <a:pPr marL="285750" indent="-285750">
              <a:lnSpc>
                <a:spcPct val="150000"/>
              </a:lnSpc>
              <a:buClr>
                <a:srgbClr val="34C4F2"/>
              </a:buClr>
              <a:buFont typeface="Arial" panose="020B0604020202020204" pitchFamily="34" charset="0"/>
              <a:buChar char="•"/>
            </a:pPr>
            <a:r>
              <a:rPr lang="en-IE" sz="1200" dirty="0">
                <a:latin typeface="Lato"/>
                <a:ea typeface="Lato"/>
                <a:cs typeface="Lato"/>
              </a:rPr>
              <a:t>What factors are influencing public acceptance of </a:t>
            </a:r>
            <a:r>
              <a:rPr lang="en-IE" sz="1200" dirty="0" err="1">
                <a:latin typeface="Lato"/>
                <a:ea typeface="Lato"/>
                <a:cs typeface="Lato"/>
              </a:rPr>
              <a:t>NbS</a:t>
            </a:r>
            <a:endParaRPr lang="en-IE" sz="1200" dirty="0">
              <a:latin typeface="Lato"/>
              <a:ea typeface="Lato"/>
              <a:cs typeface="Lato"/>
            </a:endParaRPr>
          </a:p>
          <a:p>
            <a:pPr marL="285750" indent="-285750">
              <a:lnSpc>
                <a:spcPct val="150000"/>
              </a:lnSpc>
              <a:buClr>
                <a:srgbClr val="34C4F2"/>
              </a:buClr>
              <a:buFont typeface="Arial" panose="020B0604020202020204" pitchFamily="34" charset="0"/>
              <a:buChar char="•"/>
            </a:pPr>
            <a:endParaRPr lang="en-IE" sz="1200" dirty="0">
              <a:latin typeface="Lato"/>
              <a:ea typeface="Lato"/>
              <a:cs typeface="Lato"/>
            </a:endParaRPr>
          </a:p>
          <a:p>
            <a:pPr marL="285750" indent="-285750">
              <a:lnSpc>
                <a:spcPct val="150000"/>
              </a:lnSpc>
              <a:buClr>
                <a:srgbClr val="34C4F2"/>
              </a:buClr>
              <a:buFont typeface="Arial" panose="020B0604020202020204" pitchFamily="34" charset="0"/>
              <a:buChar char="•"/>
            </a:pPr>
            <a:r>
              <a:rPr lang="en-IE" sz="1200" dirty="0">
                <a:latin typeface="Lato"/>
                <a:ea typeface="Lato"/>
                <a:cs typeface="Lato"/>
              </a:rPr>
              <a:t>How to increase public acceptance of </a:t>
            </a:r>
            <a:r>
              <a:rPr lang="en-IE" sz="1200" dirty="0" err="1">
                <a:latin typeface="Lato"/>
                <a:ea typeface="Lato"/>
                <a:cs typeface="Lato"/>
              </a:rPr>
              <a:t>NbS</a:t>
            </a:r>
            <a:endParaRPr lang="en-IE" sz="5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A7E2"/>
              </a:buClr>
              <a:buFont typeface="Arial,Sans-Serif"/>
              <a:buChar char="•"/>
            </a:pPr>
            <a:endParaRPr lang="en-IE" sz="11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A7E2"/>
              </a:buClr>
              <a:buFont typeface="Arial,Sans-Serif"/>
              <a:buChar char="•"/>
            </a:pPr>
            <a:endParaRPr lang="en-IE" sz="8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IE" sz="5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IE" b="1" dirty="0">
              <a:solidFill>
                <a:srgbClr val="00A7E2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147409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latin typeface="Lato"/>
                <a:ea typeface="Lato"/>
                <a:cs typeface="Arial"/>
              </a:rPr>
              <a:t>Public acceptance is the positive public attitudes and behaviour towards </a:t>
            </a:r>
            <a:r>
              <a:rPr lang="en-GB" sz="1200" dirty="0" err="1">
                <a:latin typeface="Lato"/>
                <a:ea typeface="Lato"/>
                <a:cs typeface="Arial"/>
              </a:rPr>
              <a:t>NbS</a:t>
            </a:r>
            <a:r>
              <a:rPr lang="en-GB" sz="1200" dirty="0">
                <a:latin typeface="Lato"/>
                <a:ea typeface="Lato"/>
                <a:cs typeface="Arial"/>
              </a:rPr>
              <a:t>.</a:t>
            </a:r>
          </a:p>
          <a:p>
            <a:pPr marL="171450" indent="-1714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200" dirty="0" err="1">
                <a:latin typeface="Lato"/>
                <a:ea typeface="Lato"/>
                <a:cs typeface="Arial"/>
              </a:rPr>
              <a:t>NbS</a:t>
            </a:r>
            <a:r>
              <a:rPr lang="en-GB" sz="1200" dirty="0">
                <a:latin typeface="Lato"/>
                <a:ea typeface="Lato"/>
                <a:cs typeface="Arial"/>
              </a:rPr>
              <a:t> are multi-functional and embedded in social-ecological systems – this requires a degree of public acceptance of the measures.</a:t>
            </a:r>
          </a:p>
          <a:p>
            <a:pPr marL="171450" indent="-1714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latin typeface="Lato"/>
                <a:ea typeface="Lato"/>
                <a:cs typeface="Arial"/>
              </a:rPr>
              <a:t>Public participation and integration of local knowledge increasingly relied on for disaster risk reduction (DRR) and nature protection, conservation, and restoration.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9553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Lato"/>
                <a:ea typeface="Lato"/>
                <a:cs typeface="Arial" panose="020B0604020202020204" pitchFamily="34" charset="0"/>
              </a:rPr>
              <a:t>Other reasons that public acceptance of </a:t>
            </a:r>
            <a:r>
              <a:rPr lang="en-GB" sz="1800" dirty="0" err="1">
                <a:latin typeface="Lato"/>
                <a:ea typeface="Lato"/>
                <a:cs typeface="Arial" panose="020B0604020202020204" pitchFamily="34" charset="0"/>
              </a:rPr>
              <a:t>NbS</a:t>
            </a:r>
            <a:r>
              <a:rPr lang="en-GB" sz="1800" dirty="0">
                <a:latin typeface="Lato"/>
                <a:ea typeface="Lato"/>
                <a:cs typeface="Arial" panose="020B0604020202020204" pitchFamily="34" charset="0"/>
              </a:rPr>
              <a:t> is important are: </a:t>
            </a:r>
            <a:endParaRPr lang="en-GB" sz="1400" dirty="0">
              <a:latin typeface="Lato"/>
              <a:ea typeface="Lato"/>
              <a:cs typeface="Arial" panose="020B0604020202020204" pitchFamily="34" charset="0"/>
            </a:endParaRPr>
          </a:p>
          <a:p>
            <a:pPr lvl="1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Lato"/>
                <a:ea typeface="Lato"/>
                <a:cs typeface="Arial"/>
              </a:rPr>
              <a:t>Decline in public trust and decision makers </a:t>
            </a:r>
          </a:p>
          <a:p>
            <a:pPr lvl="1" algn="just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Lato"/>
                <a:ea typeface="Lato"/>
                <a:cs typeface="Arial" panose="020B0604020202020204" pitchFamily="34" charset="0"/>
              </a:rPr>
              <a:t>Expert-public</a:t>
            </a:r>
            <a:r>
              <a:rPr lang="en-GB" sz="1800" dirty="0">
                <a:latin typeface="Lato"/>
                <a:ea typeface="Lato"/>
                <a:cs typeface="Arial"/>
              </a:rPr>
              <a:t> disagreement </a:t>
            </a:r>
            <a:endParaRPr lang="en-GB" sz="1400" dirty="0">
              <a:latin typeface="Lato"/>
              <a:ea typeface="Lato"/>
              <a:cs typeface="Arial"/>
            </a:endParaRPr>
          </a:p>
          <a:p>
            <a:pPr lvl="1" algn="just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Lato"/>
                <a:ea typeface="Lato"/>
                <a:cs typeface="Arial"/>
              </a:rPr>
              <a:t>Greater demand for inclusivity, transparency, fairness, and sustainability</a:t>
            </a:r>
            <a:endParaRPr lang="en-GB" sz="1400" dirty="0">
              <a:latin typeface="Lato"/>
              <a:ea typeface="Lato"/>
              <a:cs typeface="Arial"/>
            </a:endParaRPr>
          </a:p>
          <a:p>
            <a:pPr lvl="1" algn="just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Lato"/>
                <a:ea typeface="Lato"/>
                <a:cs typeface="Arial"/>
              </a:rPr>
              <a:t>Extra burden on disaster risk managers due to climate change</a:t>
            </a:r>
            <a:endParaRPr lang="en-GB" sz="1400" dirty="0">
              <a:latin typeface="Lato"/>
              <a:ea typeface="Lato"/>
              <a:cs typeface="Arial"/>
            </a:endParaRPr>
          </a:p>
          <a:p>
            <a:pPr lvl="1" algn="just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Lato"/>
                <a:ea typeface="Lato"/>
                <a:cs typeface="Arial"/>
              </a:rPr>
              <a:t>Increasing land-use conflict </a:t>
            </a:r>
            <a:endParaRPr lang="en-GB" sz="1400" dirty="0">
              <a:latin typeface="Lato"/>
              <a:ea typeface="Lato"/>
              <a:cs typeface="Arial"/>
            </a:endParaRPr>
          </a:p>
          <a:p>
            <a:pPr lvl="1" algn="just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Lato"/>
                <a:ea typeface="Lato"/>
                <a:cs typeface="Arial"/>
              </a:rPr>
              <a:t>Privatization / </a:t>
            </a:r>
            <a:r>
              <a:rPr lang="en-GB" sz="1800" dirty="0" err="1">
                <a:latin typeface="Lato"/>
                <a:ea typeface="Lato"/>
                <a:cs typeface="Arial"/>
              </a:rPr>
              <a:t>neoliberalization</a:t>
            </a:r>
            <a:r>
              <a:rPr lang="en-GB" sz="1800" dirty="0">
                <a:latin typeface="Lato"/>
                <a:ea typeface="Lato"/>
                <a:cs typeface="Arial"/>
              </a:rPr>
              <a:t> of disaster risk reduction</a:t>
            </a:r>
          </a:p>
          <a:p>
            <a:pPr lvl="1" algn="just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endParaRPr lang="en-GB" sz="1800" dirty="0">
              <a:latin typeface="Lato"/>
              <a:ea typeface="Lato"/>
              <a:cs typeface="Arial"/>
            </a:endParaRPr>
          </a:p>
          <a:p>
            <a:pPr marL="285750" lvl="0" indent="-285750" algn="just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Lato"/>
                <a:ea typeface="Lato"/>
                <a:cs typeface="Arial"/>
              </a:rPr>
              <a:t>Ultimately, </a:t>
            </a:r>
            <a:r>
              <a:rPr lang="en-GB" sz="1800" dirty="0" err="1">
                <a:latin typeface="Lato"/>
                <a:ea typeface="Lato"/>
                <a:cs typeface="Arial"/>
              </a:rPr>
              <a:t>NbS</a:t>
            </a:r>
            <a:r>
              <a:rPr lang="en-GB" sz="1800" dirty="0">
                <a:latin typeface="Lato"/>
                <a:ea typeface="Lato"/>
                <a:cs typeface="Arial"/>
              </a:rPr>
              <a:t> are solutions to societal challenges – it is therefore important that society benefits from and accepts </a:t>
            </a:r>
            <a:r>
              <a:rPr lang="en-GB" sz="1800" dirty="0" err="1">
                <a:latin typeface="Lato"/>
                <a:ea typeface="Lato"/>
                <a:cs typeface="Arial"/>
              </a:rPr>
              <a:t>NbS</a:t>
            </a:r>
            <a:endParaRPr lang="en-GB" sz="1800" dirty="0">
              <a:latin typeface="Lato"/>
              <a:ea typeface="Lato"/>
              <a:cs typeface="Arial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5868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Clr>
                <a:srgbClr val="34C4F2"/>
              </a:buClr>
              <a:buNone/>
              <a:defRPr/>
            </a:pPr>
            <a:endParaRPr lang="en-GB" sz="1600" dirty="0">
              <a:latin typeface="Lato"/>
              <a:ea typeface="Lato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cs typeface="Calibri"/>
              </a:rPr>
              <a:t>This is based on a literature review (N = 99 papers) and descries </a:t>
            </a:r>
            <a:r>
              <a:rPr lang="en-US" dirty="0"/>
              <a:t>positive outcomes of public acceptance by measure type and project phase listed from highest frequency to lowest frequency considering all the articles. 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</a:t>
            </a:r>
            <a:r>
              <a:rPr lang="en-GB" dirty="0"/>
              <a:t> </a:t>
            </a:r>
            <a:r>
              <a:rPr lang="en-US" dirty="0"/>
              <a:t>second column shows the number and percentage of </a:t>
            </a:r>
            <a:r>
              <a:rPr lang="en-US" dirty="0" err="1"/>
              <a:t>NbS</a:t>
            </a:r>
            <a:r>
              <a:rPr lang="en-US" dirty="0"/>
              <a:t> articles (out of the 65 total) that reference each outcome in relation to public</a:t>
            </a:r>
            <a:r>
              <a:rPr lang="en-US" dirty="0">
                <a:cs typeface="Calibri"/>
              </a:rPr>
              <a:t> </a:t>
            </a:r>
            <a:r>
              <a:rPr lang="en-US" dirty="0"/>
              <a:t>acceptance.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The third column replicates this for articles describing grey measures.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Arial"/>
              </a:rPr>
              <a:t>NbS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Arial"/>
              </a:rPr>
              <a:t> articles 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Arial"/>
              </a:rPr>
              <a:t>descri</a:t>
            </a:r>
            <a:r>
              <a:rPr lang="en-GB" sz="1200" dirty="0">
                <a:latin typeface="Lato"/>
                <a:ea typeface="Lato"/>
                <a:cs typeface="Arial"/>
              </a:rPr>
              <a:t>be more positive outcomes than “grey” articles</a:t>
            </a:r>
            <a:endParaRPr lang="en-GB" sz="1200" dirty="0">
              <a:latin typeface="Lato"/>
              <a:ea typeface="Lato"/>
              <a:cs typeface="Arial" panose="020B0604020202020204" pitchFamily="34" charset="0"/>
            </a:endParaRPr>
          </a:p>
          <a:p>
            <a:pPr marL="285750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latin typeface="Lato"/>
                <a:ea typeface="Lato"/>
                <a:cs typeface="Arial"/>
              </a:rPr>
              <a:t>Six outcomes are much more relevant for </a:t>
            </a:r>
            <a:r>
              <a:rPr lang="en-GB" sz="1200" dirty="0" err="1">
                <a:latin typeface="Lato"/>
                <a:ea typeface="Lato"/>
                <a:cs typeface="Arial"/>
              </a:rPr>
              <a:t>NbS</a:t>
            </a:r>
            <a:r>
              <a:rPr lang="en-GB" sz="1200" dirty="0">
                <a:latin typeface="Lato"/>
                <a:ea typeface="Lato"/>
                <a:cs typeface="Arial"/>
              </a:rPr>
              <a:t> than for grey solutions</a:t>
            </a:r>
          </a:p>
          <a:p>
            <a:pPr marL="285750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endParaRPr lang="en-GB" sz="1600" dirty="0">
              <a:latin typeface="Lato"/>
              <a:ea typeface="Lato"/>
              <a:cs typeface="Arial"/>
            </a:endParaRPr>
          </a:p>
          <a:p>
            <a:pPr marL="285750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36 interconnected factors that influence public acceptance were found, r</a:t>
            </a: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elated to the:</a:t>
            </a:r>
          </a:p>
          <a:p>
            <a:pPr marL="742950" lvl="1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Measures / project</a:t>
            </a:r>
          </a:p>
          <a:p>
            <a:pPr marL="742950" lvl="1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Individual</a:t>
            </a:r>
          </a:p>
          <a:p>
            <a:pPr marL="742950" lvl="1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Society</a:t>
            </a:r>
            <a:endParaRPr lang="en-GB" sz="1200" dirty="0">
              <a:latin typeface="Lato"/>
              <a:ea typeface="Lato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7926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Clr>
                <a:srgbClr val="34C4F2"/>
              </a:buClr>
              <a:buFont typeface="Arial"/>
              <a:buChar char="•"/>
              <a:defRPr/>
            </a:pPr>
            <a:r>
              <a:rPr kumimoji="0" lang="en-GB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Arial"/>
              </a:rPr>
              <a:t>When considering factors that influence public acceptance related to the measure / project, there are 2:</a:t>
            </a:r>
          </a:p>
          <a:p>
            <a:pPr marL="742950" lvl="1" indent="-285750">
              <a:buClr>
                <a:srgbClr val="34C4F2"/>
              </a:buClr>
              <a:buFont typeface="Arial"/>
              <a:buChar char="•"/>
              <a:defRPr/>
            </a:pPr>
            <a:r>
              <a:rPr lang="en-GB" sz="1800" b="0" dirty="0">
                <a:solidFill>
                  <a:srgbClr val="000000"/>
                </a:solidFill>
                <a:effectLst/>
              </a:rPr>
              <a:t>Benefits and trade-offs of measure </a:t>
            </a:r>
          </a:p>
          <a:p>
            <a:pPr marL="1200150" lvl="2" indent="-285750">
              <a:buClr>
                <a:srgbClr val="34C4F2"/>
              </a:buClr>
              <a:buFont typeface="Arial"/>
              <a:buChar char="•"/>
              <a:defRPr/>
            </a:pPr>
            <a:r>
              <a:rPr kumimoji="0" lang="en-GB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Arial"/>
              </a:rPr>
              <a:t>Broader range of benefits for </a:t>
            </a:r>
            <a:r>
              <a:rPr kumimoji="0" lang="en-GB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Arial"/>
              </a:rPr>
              <a:t>NbS</a:t>
            </a:r>
            <a:r>
              <a:rPr kumimoji="0" lang="en-GB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Arial"/>
              </a:rPr>
              <a:t> than for grey solutions (</a:t>
            </a:r>
            <a:r>
              <a:rPr kumimoji="0" lang="en-GB" sz="17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Arial"/>
              </a:rPr>
              <a:t>i.e.</a:t>
            </a:r>
            <a:r>
              <a:rPr lang="en-GB" sz="1700" dirty="0">
                <a:latin typeface="Lato"/>
                <a:ea typeface="Lato"/>
                <a:cs typeface="Arial"/>
              </a:rPr>
              <a:t> </a:t>
            </a:r>
            <a:r>
              <a:rPr kumimoji="0" lang="en-GB" sz="17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Arial"/>
              </a:rPr>
              <a:t>ecosystem services)</a:t>
            </a:r>
          </a:p>
          <a:p>
            <a:pPr marL="742950" lvl="1" indent="-285750">
              <a:buClr>
                <a:srgbClr val="34C4F2"/>
              </a:buClr>
              <a:buFont typeface="Arial"/>
              <a:buChar char="•"/>
              <a:defRPr/>
            </a:pPr>
            <a:r>
              <a:rPr kumimoji="0" lang="en-GB" sz="17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Arial"/>
              </a:rPr>
              <a:t>Effectiveness for risk reduction</a:t>
            </a:r>
          </a:p>
          <a:p>
            <a:pPr marL="1200150" lvl="2" indent="-285750">
              <a:buClr>
                <a:srgbClr val="34C4F2"/>
              </a:buClr>
              <a:buFont typeface="Arial"/>
              <a:buChar char="•"/>
              <a:defRPr/>
            </a:pPr>
            <a:r>
              <a:rPr lang="en-GB" sz="1700" dirty="0">
                <a:latin typeface="Lato"/>
                <a:ea typeface="Lato"/>
                <a:cs typeface="Arial"/>
              </a:rPr>
              <a:t>DRR effectiveness of central concern, even more so for </a:t>
            </a:r>
            <a:r>
              <a:rPr lang="en-GB" sz="1700" dirty="0" err="1">
                <a:latin typeface="Lato"/>
                <a:ea typeface="Lato"/>
                <a:cs typeface="Arial"/>
              </a:rPr>
              <a:t>NbS</a:t>
            </a:r>
            <a:r>
              <a:rPr lang="en-GB" sz="1700" dirty="0">
                <a:latin typeface="Lato"/>
                <a:ea typeface="Lato"/>
                <a:cs typeface="Arial"/>
              </a:rPr>
              <a:t>. This relates to:</a:t>
            </a:r>
          </a:p>
          <a:p>
            <a:pPr marL="1657350" lvl="3" indent="-285750">
              <a:buClr>
                <a:srgbClr val="34C4F2"/>
              </a:buClr>
              <a:buFont typeface="Arial"/>
              <a:buChar char="•"/>
              <a:defRPr/>
            </a:pPr>
            <a:r>
              <a:rPr lang="en-GB" sz="1700" dirty="0">
                <a:latin typeface="Lato"/>
                <a:ea typeface="Lato"/>
                <a:cs typeface="Arial"/>
              </a:rPr>
              <a:t>Lack of evidence (Esteves and Thomas 2014)</a:t>
            </a:r>
          </a:p>
          <a:p>
            <a:pPr marL="1657350" lvl="3" indent="-285750">
              <a:buClr>
                <a:srgbClr val="34C4F2"/>
              </a:buClr>
              <a:buFont typeface="Arial"/>
              <a:buChar char="•"/>
              <a:defRPr/>
            </a:pPr>
            <a:r>
              <a:rPr lang="en-GB" sz="1700" dirty="0">
                <a:latin typeface="Lato"/>
                <a:ea typeface="Lato"/>
                <a:cs typeface="Arial"/>
              </a:rPr>
              <a:t>Belief in displacement rather than reduction of risk (Davenport et al. 2010)</a:t>
            </a:r>
          </a:p>
          <a:p>
            <a:pPr marL="1657350" lvl="3" indent="-285750">
              <a:buClr>
                <a:srgbClr val="34C4F2"/>
              </a:buClr>
              <a:buFont typeface="Arial"/>
              <a:buChar char="•"/>
              <a:defRPr/>
            </a:pPr>
            <a:r>
              <a:rPr lang="en-GB" sz="1700" dirty="0">
                <a:latin typeface="Lato"/>
                <a:ea typeface="Lato"/>
                <a:cs typeface="Arial"/>
              </a:rPr>
              <a:t>Greater trust in grey measures (Chou 2016)</a:t>
            </a:r>
            <a:endParaRPr lang="de-DE" sz="1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ato"/>
              <a:ea typeface="Lato"/>
              <a:cs typeface="Arial"/>
            </a:endParaRPr>
          </a:p>
          <a:p>
            <a:endParaRPr lang="en-IE" i="1" dirty="0">
              <a:cs typeface="Calibri"/>
            </a:endParaRPr>
          </a:p>
          <a:p>
            <a:endParaRPr lang="en-IE" i="1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355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IE" dirty="0"/>
              <a:t>Number of articles in the review (n=99) describing </a:t>
            </a:r>
            <a:r>
              <a:rPr lang="en-IE" dirty="0" err="1"/>
              <a:t>NbS</a:t>
            </a:r>
            <a:r>
              <a:rPr lang="en-IE" dirty="0"/>
              <a:t>, grey measures, or two or more measures that associate public perception of each ecosystem service (cultural, supporting, regulating, provisioning) with public acceptance of the measures.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E" dirty="0"/>
              <a:t>For each ecosystem service, there are positive associations (+, i.e. lead to increased acceptance) and negative associations (-,i.e. lead to decreased acceptance).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IE" dirty="0"/>
              <a:t>The three specific ecosystem services mentioned the most are shown for each ecosystem service category.</a:t>
            </a:r>
            <a:endParaRPr lang="en-IE" i="0" dirty="0">
              <a:cs typeface="Calibri" panose="020F0502020204030204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i="1" dirty="0">
                <a:cs typeface="Calibri" panose="020F0502020204030204"/>
              </a:rPr>
              <a:t>See slides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E79B1B-EC0D-4C76-81FD-7AAED1DE532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57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68740424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766109290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44616467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29920773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570906470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090831525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200044923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901748937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145830392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185331237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778968485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4E025-2BA1-410B-A8AA-ADF2230F6282}" type="datetimeFigureOut">
              <a:rPr lang="en-DE" smtClean="0"/>
              <a:t>11/3/22</a:t>
            </a:fld>
            <a:endParaRPr lang="en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21EFF-8BCB-46A5-B431-A3A698CC33B9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344847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s://link.springer.com/article/10.1007/s11852-017-0542-4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gupubs.onlinelibrary.wiley.com/doi/full/10.1029/2008WR007339" TargetMode="External"/><Relationship Id="rId5" Type="http://schemas.openxmlformats.org/officeDocument/2006/relationships/hyperlink" Target="https://link.springer.com/article/10.1007/s13280-021-01502-4" TargetMode="Externa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ink.springer.com/article/10.1007/s13280-021-01502-4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books.google.ie/books?hl=nl&amp;lr=&amp;id=qTlpDwAAQBAJ&amp;oi=fnd&amp;pg=PA1&amp;dq=onsidering+the+value+of+community+engagement+for+(co-)+producing+blue-green+infrastructure.&amp;ots=_WC-eMSZRh&amp;sig=URK5tjyCKWC_9pD16gS_WGJXIYE&amp;redir_esc=y#v=onepage&amp;q=onsidering%20the%20value%20of%20community%20engagement%20for%20(co-)%20producing%20blue-green%20infrastructure.&amp;f=false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www.cambridge.org/core/journals/environmental-conservation/article/abs/valuing-ecosystem-functions-an-empirical-study-on-the-storm-protection-function-of-bhitarkanika-mangrove-ecosystem-india/81F8052C40A83BEA67BF37851325BC61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ciencedirect.com/science/article/pii/S0964569112000117?casa_token=bQwNG3kIsysAAAAA:QwkZNLSsjo09jCsr6RCo62KkDV8BUEO2XBtw08r5zya7amz-sFJTwcz-isH7smNApcB7LvrO" TargetMode="External"/><Relationship Id="rId5" Type="http://schemas.openxmlformats.org/officeDocument/2006/relationships/hyperlink" Target="https://link.springer.com/article/10.1007/s13280-021-01502-4" TargetMode="Externa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ciencedirect.com/science/article/pii/S0301479722003000" TargetMode="External"/><Relationship Id="rId5" Type="http://schemas.openxmlformats.org/officeDocument/2006/relationships/image" Target="../media/image23.emf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hyperlink" Target="https://link.springer.com/article/10.1007/s13280-021-01502-4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.png"/><Relationship Id="rId7" Type="http://schemas.openxmlformats.org/officeDocument/2006/relationships/hyperlink" Target="https://www.degruyter.com/document/doi/10.1515/biolog-2017-0113/html?lang=de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hyperlink" Target="https://www.frontiersin.org/articles/10.3389/fenvs.2021.678938/full" TargetMode="External"/><Relationship Id="rId4" Type="http://schemas.openxmlformats.org/officeDocument/2006/relationships/image" Target="../media/image2.png"/><Relationship Id="rId9" Type="http://schemas.openxmlformats.org/officeDocument/2006/relationships/hyperlink" Target="https://www.operandum-project.eu/oal/finland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frontiersin.org/articles/10.3389/fenvs.2021.678938/full" TargetMode="Externa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rontiersin.org/articles/10.3389/fenvs.2021.678938/full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32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chart" Target="../charts/chart1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rontiersin.org/articles/10.3389/fenvs.2021.678938/full" TargetMode="External"/><Relationship Id="rId5" Type="http://schemas.openxmlformats.org/officeDocument/2006/relationships/image" Target="../media/image3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hyperlink" Target="https://www.frontiersin.org/articles/10.3389/fenvs.2021.678938/full" TargetMode="External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2.png"/><Relationship Id="rId9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andfonline.com/doi/abs/10.1080/13669877.2017.1351466?journalCode=rjrr20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www.sciencedirect.com/science/article/pii/S0301479722003000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rontiersin.org/articles/10.3389/fenvs.2021.678938/full" TargetMode="External"/><Relationship Id="rId5" Type="http://schemas.openxmlformats.org/officeDocument/2006/relationships/hyperlink" Target="https://link.springer.com/article/10.1007/s13280-021-01502-4" TargetMode="External"/><Relationship Id="rId4" Type="http://schemas.openxmlformats.org/officeDocument/2006/relationships/image" Target="../media/image2.png"/><Relationship Id="rId9" Type="http://schemas.openxmlformats.org/officeDocument/2006/relationships/hyperlink" Target="https://link.springer.com/article/10.1007/s10584-019-02557-9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hyperlink" Target="https://commons.wikimedia.org/wiki/File:Cold_Lake,_Canada.jpg" TargetMode="External"/><Relationship Id="rId4" Type="http://schemas.microsoft.com/office/2007/relationships/hdphoto" Target="../media/hdphoto2.wdp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hyperlink" Target="https://www.youtube.com/channel/UC9i5QJdFcBLCmUQyfoZMNpg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s://twitter.com/OPERANDUM_EU" TargetMode="External"/><Relationship Id="rId12" Type="http://schemas.openxmlformats.org/officeDocument/2006/relationships/image" Target="../media/image46.png"/><Relationship Id="rId17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svg"/><Relationship Id="rId11" Type="http://schemas.openxmlformats.org/officeDocument/2006/relationships/hyperlink" Target="https://www.facebook.com/OPERANDUMproject" TargetMode="External"/><Relationship Id="rId5" Type="http://schemas.openxmlformats.org/officeDocument/2006/relationships/image" Target="../media/image42.png"/><Relationship Id="rId15" Type="http://schemas.openxmlformats.org/officeDocument/2006/relationships/hyperlink" Target="https://www.linkedin.com/company/operandum-project/" TargetMode="External"/><Relationship Id="rId10" Type="http://schemas.openxmlformats.org/officeDocument/2006/relationships/image" Target="../media/image45.png"/><Relationship Id="rId4" Type="http://schemas.openxmlformats.org/officeDocument/2006/relationships/image" Target="../media/image1.png"/><Relationship Id="rId9" Type="http://schemas.openxmlformats.org/officeDocument/2006/relationships/hyperlink" Target="https://www.operandum-project.eu/" TargetMode="External"/><Relationship Id="rId1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hyperlink" Target="https://commons.wikimedia.org/wiki/File:Cold_Lake,_Canada.jpg" TargetMode="Externa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andfonline.com/doi/abs/10.1080/13669877.2017.1351466?journalCode=rjrr20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link.springer.com/article/10.1007/s13280-021-01502-4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hyperlink" Target="https://link.springer.com/article/10.1007/s10584-019-02557-9" TargetMode="External"/><Relationship Id="rId4" Type="http://schemas.openxmlformats.org/officeDocument/2006/relationships/image" Target="../media/image2.png"/><Relationship Id="rId9" Type="http://schemas.openxmlformats.org/officeDocument/2006/relationships/hyperlink" Target="-%20https:/link.springer.com/article/10.1007/s10584-019-02557-9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link.springer.com/article/10.1007/s10584-019-02557-9" TargetMode="External"/><Relationship Id="rId3" Type="http://schemas.openxmlformats.org/officeDocument/2006/relationships/image" Target="../media/image1.png"/><Relationship Id="rId7" Type="http://schemas.openxmlformats.org/officeDocument/2006/relationships/hyperlink" Target="-%20https:/link.springer.com/article/10.1007/s10584-019-02557-9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tandfonline.com/doi/abs/10.1080/13669877.2017.1351466?journalCode=rjrr20" TargetMode="External"/><Relationship Id="rId5" Type="http://schemas.openxmlformats.org/officeDocument/2006/relationships/hyperlink" Target="https://link.springer.com/article/10.1007/s13280-021-01502-4" TargetMode="External"/><Relationship Id="rId4" Type="http://schemas.openxmlformats.org/officeDocument/2006/relationships/image" Target="../media/image2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link.springer.com/article/10.1007/s13280-021-01502-4" TargetMode="Externa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dpi.com/2071-1050/8/11/1159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link.springer.com/article/10.1007/s00267-010-9446-x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eb.s.ebscohost.com/plink?key=100.69.184.140_8000_1939355414&amp;site=ehost&amp;scope=site&amp;jrnl=07490208&amp;AN=103594520&amp;h=TEX%2bjaFeKdcHZySrallKF1%2fVICWNcIXtru2nTUEPijl7VIeHtuL3bKsYdg3aYBtdEsjZ1V2BXs%2fV3VldLuEmlg%3d%3d&amp;crl=f" TargetMode="External"/><Relationship Id="rId5" Type="http://schemas.openxmlformats.org/officeDocument/2006/relationships/hyperlink" Target="https://link.springer.com/article/10.1007/s13280-021-01502-4" TargetMode="Externa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link.springer.com/article/10.1007/s13280-021-01502-4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7DB0ECD-CA7B-4FE4-8E92-09099E0145BE}"/>
              </a:ext>
            </a:extLst>
          </p:cNvPr>
          <p:cNvSpPr txBox="1">
            <a:spLocks/>
          </p:cNvSpPr>
          <p:nvPr/>
        </p:nvSpPr>
        <p:spPr>
          <a:xfrm>
            <a:off x="2755547" y="3554008"/>
            <a:ext cx="6991678" cy="257326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>
                <a:solidFill>
                  <a:schemeClr val="bg1"/>
                </a:solidFill>
                <a:latin typeface="Lato"/>
                <a:ea typeface="Lato"/>
                <a:cs typeface="Lato"/>
              </a:rPr>
              <a:t>Nature-based Solutions for hydro-meteorological hazards</a:t>
            </a:r>
            <a:endParaRPr lang="en-US" sz="4000" b="1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091499-08CB-4E15-A0E2-EA74E5ED84EB}"/>
              </a:ext>
            </a:extLst>
          </p:cNvPr>
          <p:cNvSpPr txBox="1"/>
          <p:nvPr/>
        </p:nvSpPr>
        <p:spPr>
          <a:xfrm>
            <a:off x="2834272" y="4918753"/>
            <a:ext cx="6825854" cy="442674"/>
          </a:xfrm>
          <a:prstGeom prst="flowChartAlternateProcess">
            <a:avLst/>
          </a:prstGeom>
          <a:solidFill>
            <a:srgbClr val="47CFFF"/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de-DE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Training 8: </a:t>
            </a:r>
            <a:r>
              <a:rPr lang="de-DE" sz="2000" dirty="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Promoting</a:t>
            </a:r>
            <a:r>
              <a:rPr lang="de-DE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 </a:t>
            </a:r>
            <a:r>
              <a:rPr lang="de-DE" sz="2000" dirty="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de-DE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 </a:t>
            </a:r>
            <a:r>
              <a:rPr lang="de-DE" sz="2000" dirty="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Uptake</a:t>
            </a:r>
            <a:r>
              <a:rPr lang="de-DE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 and Public Acceptance </a:t>
            </a:r>
          </a:p>
        </p:txBody>
      </p: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02E780A9-21AD-40B7-9BC0-6990325952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4354" y="871629"/>
            <a:ext cx="2690074" cy="2063697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E4F5CD26-9CD6-4627-9A07-ABB0F2304168}"/>
              </a:ext>
            </a:extLst>
          </p:cNvPr>
          <p:cNvGrpSpPr/>
          <p:nvPr/>
        </p:nvGrpSpPr>
        <p:grpSpPr>
          <a:xfrm>
            <a:off x="266045" y="6130130"/>
            <a:ext cx="2431435" cy="525217"/>
            <a:chOff x="266045" y="6130130"/>
            <a:chExt cx="2431435" cy="525217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D56CA99-BCC7-4F5C-9018-5EB75B7760C0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998227A-3699-4B9D-9D4D-627E5849BEC9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2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2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2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pic>
        <p:nvPicPr>
          <p:cNvPr id="2" name="Picture 2">
            <a:extLst>
              <a:ext uri="{FF2B5EF4-FFF2-40B4-BE49-F238E27FC236}">
                <a16:creationId xmlns:a16="http://schemas.microsoft.com/office/drawing/2014/main" id="{B6EABA39-BF33-6FB3-BA72-BD9B776D2F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9108" y="6219825"/>
            <a:ext cx="226695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6075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F835AD0-6D14-92B0-F96C-3EC557922A95}"/>
              </a:ext>
            </a:extLst>
          </p:cNvPr>
          <p:cNvSpPr/>
          <p:nvPr/>
        </p:nvSpPr>
        <p:spPr>
          <a:xfrm>
            <a:off x="6205681" y="2385496"/>
            <a:ext cx="5642881" cy="2794858"/>
          </a:xfrm>
          <a:prstGeom prst="rect">
            <a:avLst/>
          </a:prstGeom>
          <a:solidFill>
            <a:srgbClr val="8DC548">
              <a:alpha val="60392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Factors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that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influence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public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acceptance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: individual</a:t>
            </a:r>
            <a:endParaRPr lang="de-DE" sz="3200" b="1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3053AF-F310-CAD3-229F-D4FAE764C56C}"/>
              </a:ext>
            </a:extLst>
          </p:cNvPr>
          <p:cNvSpPr txBox="1"/>
          <p:nvPr/>
        </p:nvSpPr>
        <p:spPr>
          <a:xfrm>
            <a:off x="117161" y="645874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10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C3C6368-45A1-A000-101D-D0E1429DA3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933589"/>
              </p:ext>
            </p:extLst>
          </p:nvPr>
        </p:nvGraphicFramePr>
        <p:xfrm>
          <a:off x="6205588" y="2403035"/>
          <a:ext cx="5642881" cy="2743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05359">
                  <a:extLst>
                    <a:ext uri="{9D8B030D-6E8A-4147-A177-3AD203B41FA5}">
                      <a16:colId xmlns:a16="http://schemas.microsoft.com/office/drawing/2014/main" val="2532527544"/>
                    </a:ext>
                  </a:extLst>
                </a:gridCol>
                <a:gridCol w="1259889">
                  <a:extLst>
                    <a:ext uri="{9D8B030D-6E8A-4147-A177-3AD203B41FA5}">
                      <a16:colId xmlns:a16="http://schemas.microsoft.com/office/drawing/2014/main" val="3639146548"/>
                    </a:ext>
                  </a:extLst>
                </a:gridCol>
                <a:gridCol w="1277633">
                  <a:extLst>
                    <a:ext uri="{9D8B030D-6E8A-4147-A177-3AD203B41FA5}">
                      <a16:colId xmlns:a16="http://schemas.microsoft.com/office/drawing/2014/main" val="155035429"/>
                    </a:ext>
                  </a:extLst>
                </a:gridCol>
              </a:tblGrid>
              <a:tr h="429993">
                <a:tc>
                  <a:txBody>
                    <a:bodyPr/>
                    <a:lstStyle/>
                    <a:p>
                      <a:pPr algn="r" fontAlgn="base"/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​</a:t>
                      </a:r>
                      <a:endParaRPr lang="en-GB" b="0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b="1" dirty="0" err="1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NbS</a:t>
                      </a:r>
                      <a:r>
                        <a:rPr lang="en-GB" sz="1200" b="1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 ​</a:t>
                      </a:r>
                      <a:endParaRPr lang="en-GB" b="1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  <a:p>
                      <a:pPr algn="ctr" fontAlgn="base"/>
                      <a:r>
                        <a:rPr lang="en-GB" sz="1200" b="1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(n=65)​</a:t>
                      </a:r>
                      <a:endParaRPr lang="en-GB" b="1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b="1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Grey solutions​</a:t>
                      </a:r>
                      <a:endParaRPr lang="en-GB" b="1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  <a:p>
                      <a:pPr algn="ctr" fontAlgn="base"/>
                      <a:r>
                        <a:rPr lang="en-GB" sz="1200" b="1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(n=28)​</a:t>
                      </a:r>
                      <a:endParaRPr lang="en-GB" b="1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9517759"/>
                  </a:ext>
                </a:extLst>
              </a:tr>
              <a:tr h="429993">
                <a:tc>
                  <a:txBody>
                    <a:bodyPr/>
                    <a:lstStyle/>
                    <a:p>
                      <a:pPr algn="r" fontAlgn="base"/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Risk perception of natural hazards ​</a:t>
                      </a:r>
                      <a:endParaRPr lang="en-GB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  <a:p>
                      <a:pPr algn="r" fontAlgn="base"/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(33%)​</a:t>
                      </a:r>
                      <a:endParaRPr lang="en-GB" b="0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28%</a:t>
                      </a:r>
                      <a:endParaRPr lang="en-GB" b="0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43%</a:t>
                      </a:r>
                      <a:endParaRPr lang="en-GB" b="0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4018634"/>
                  </a:ext>
                </a:extLst>
              </a:tr>
              <a:tr h="429993">
                <a:tc>
                  <a:txBody>
                    <a:bodyPr/>
                    <a:lstStyle/>
                    <a:p>
                      <a:pPr algn="r" fontAlgn="base"/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Awareness and understanding of measure ​</a:t>
                      </a:r>
                      <a:endParaRPr lang="en-GB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  <a:p>
                      <a:pPr algn="r" fontAlgn="base"/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(20%)​</a:t>
                      </a:r>
                      <a:endParaRPr lang="en-GB" b="0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23%</a:t>
                      </a:r>
                      <a:endParaRPr lang="en-GB" b="0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11%</a:t>
                      </a:r>
                      <a:endParaRPr lang="en-GB" b="0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130772"/>
                  </a:ext>
                </a:extLst>
              </a:tr>
              <a:tr h="429993">
                <a:tc>
                  <a:txBody>
                    <a:bodyPr/>
                    <a:lstStyle/>
                    <a:p>
                      <a:pPr algn="r" fontAlgn="base"/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Awareness of benefits ​</a:t>
                      </a:r>
                      <a:endParaRPr lang="en-GB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  <a:p>
                      <a:pPr algn="r" fontAlgn="base"/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(17%)​</a:t>
                      </a:r>
                      <a:endParaRPr lang="en-GB" b="0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20%</a:t>
                      </a:r>
                      <a:endParaRPr lang="en-GB" b="0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14%</a:t>
                      </a:r>
                      <a:endParaRPr lang="en-GB" b="0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5161807"/>
                  </a:ext>
                </a:extLst>
              </a:tr>
              <a:tr h="429993">
                <a:tc>
                  <a:txBody>
                    <a:bodyPr/>
                    <a:lstStyle/>
                    <a:p>
                      <a:pPr algn="r" fontAlgn="base"/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Responsibility for measure ​</a:t>
                      </a:r>
                      <a:endParaRPr lang="en-GB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  <a:p>
                      <a:pPr algn="r" fontAlgn="base"/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(17%)​</a:t>
                      </a:r>
                      <a:endParaRPr lang="en-GB" b="0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22%</a:t>
                      </a:r>
                      <a:endParaRPr lang="en-GB" b="0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11%</a:t>
                      </a:r>
                      <a:endParaRPr lang="en-GB" b="0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499950"/>
                  </a:ext>
                </a:extLst>
              </a:tr>
              <a:tr h="429993">
                <a:tc>
                  <a:txBody>
                    <a:bodyPr/>
                    <a:lstStyle/>
                    <a:p>
                      <a:pPr algn="r" fontAlgn="base"/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Participation ​</a:t>
                      </a:r>
                      <a:endParaRPr lang="en-GB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  <a:p>
                      <a:pPr algn="r" fontAlgn="base"/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(11%)​</a:t>
                      </a:r>
                      <a:endParaRPr lang="en-GB" b="0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14%​</a:t>
                      </a:r>
                      <a:endParaRPr lang="en-GB" b="0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7%</a:t>
                      </a:r>
                      <a:endParaRPr lang="en-GB" b="0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71733426"/>
                  </a:ext>
                </a:extLst>
              </a:tr>
            </a:tbl>
          </a:graphicData>
        </a:graphic>
      </p:graphicFrame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69F4D931-7D52-56A0-E581-87CE86F45035}"/>
              </a:ext>
            </a:extLst>
          </p:cNvPr>
          <p:cNvSpPr txBox="1">
            <a:spLocks/>
          </p:cNvSpPr>
          <p:nvPr/>
        </p:nvSpPr>
        <p:spPr bwMode="auto">
          <a:xfrm>
            <a:off x="514800" y="2411325"/>
            <a:ext cx="4439254" cy="215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4C4F2"/>
              </a:buClr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Lato"/>
              </a:rPr>
              <a:t>Generally, the higher the perceived risk,</a:t>
            </a:r>
            <a:r>
              <a:rPr kumimoji="0" lang="en-GB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Lato"/>
              </a:rPr>
              <a:t> the</a:t>
            </a:r>
            <a:r>
              <a:rPr lang="en-GB" sz="1600" dirty="0">
                <a:latin typeface="Lato"/>
                <a:ea typeface="Lato"/>
                <a:cs typeface="Lato"/>
              </a:rPr>
              <a:t> 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Lato"/>
              </a:rPr>
              <a:t>higher the acceptance of measures</a:t>
            </a:r>
          </a:p>
          <a:p>
            <a:pPr lvl="1">
              <a:buClr>
                <a:srgbClr val="34C4F2"/>
              </a:buClr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Lato"/>
              </a:rPr>
              <a:t>Related to </a:t>
            </a:r>
            <a:r>
              <a:rPr lang="en-GB" sz="1600" dirty="0">
                <a:latin typeface="Lato"/>
                <a:ea typeface="Lato"/>
                <a:cs typeface="Lato"/>
              </a:rPr>
              <a:t>the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Lato"/>
              </a:rPr>
              <a:t>“objective” </a:t>
            </a:r>
            <a:r>
              <a:rPr lang="en-GB" sz="1600" dirty="0">
                <a:latin typeface="Lato"/>
                <a:ea typeface="Lato"/>
                <a:cs typeface="Lato"/>
              </a:rPr>
              <a:t>of the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Lato"/>
              </a:rPr>
              <a:t>risk </a:t>
            </a:r>
            <a:r>
              <a:rPr lang="en-GB" sz="1600" baseline="30000" dirty="0">
                <a:latin typeface="Lato"/>
                <a:ea typeface="Lato"/>
                <a:cs typeface="Lato"/>
              </a:rPr>
              <a:t>1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ato"/>
              <a:ea typeface="Lato"/>
              <a:cs typeface="Lato"/>
            </a:endParaRPr>
          </a:p>
          <a:p>
            <a:pPr lvl="1">
              <a:buClr>
                <a:srgbClr val="34C4F2"/>
              </a:buClr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lvl="1">
              <a:buClr>
                <a:srgbClr val="34C4F2"/>
              </a:buClr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buClr>
                <a:srgbClr val="34C4F2"/>
              </a:buClr>
              <a:defRPr/>
            </a:pPr>
            <a:r>
              <a:rPr lang="en-GB" sz="160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Awareness: Nature-based Solutions are complex and novel</a:t>
            </a:r>
          </a:p>
          <a:p>
            <a:pPr>
              <a:buClr>
                <a:srgbClr val="34C4F2"/>
              </a:buClr>
              <a:defRPr/>
            </a:pPr>
            <a:endParaRPr lang="en-GB" sz="1600" dirty="0">
              <a:solidFill>
                <a:sysClr val="windowText" lastClr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buClr>
                <a:srgbClr val="34C4F2"/>
              </a:buClr>
              <a:defRPr/>
            </a:pPr>
            <a:endParaRPr lang="en-GB" sz="1600" dirty="0">
              <a:solidFill>
                <a:sysClr val="windowText" lastClr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buClr>
                <a:srgbClr val="34C4F2"/>
              </a:buClr>
              <a:defRPr/>
            </a:pPr>
            <a:r>
              <a:rPr lang="en-GB" sz="160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Sense of responsibility and self-efficacy is important for public acceptance and participation</a:t>
            </a:r>
          </a:p>
          <a:p>
            <a:pPr marL="0" indent="0">
              <a:buNone/>
              <a:defRPr/>
            </a:pP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defTabSz="914400"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B0D705E-838C-71E8-3325-52A45C944623}"/>
              </a:ext>
            </a:extLst>
          </p:cNvPr>
          <p:cNvSpPr txBox="1"/>
          <p:nvPr/>
        </p:nvSpPr>
        <p:spPr>
          <a:xfrm>
            <a:off x="7783902" y="5725641"/>
            <a:ext cx="61574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Source: Adapted from </a:t>
            </a:r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5"/>
              </a:rPr>
              <a:t>Anderson and Renaud (2021)</a:t>
            </a:r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endParaRPr lang="en-GB" sz="1400" i="1" dirty="0">
              <a:solidFill>
                <a:sysClr val="windowText" lastClr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kumimoji="0" lang="en-GB" sz="1400" b="0" i="1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6"/>
              </a:rPr>
              <a:t>de Groot and de Groot (2009)</a:t>
            </a:r>
            <a:r>
              <a:rPr kumimoji="0" lang="en-GB" sz="1400" b="0" i="1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</a:t>
            </a:r>
            <a:r>
              <a:rPr kumimoji="0" lang="en-GB" sz="1400" b="0" i="1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GB" sz="1400" b="0" i="1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7"/>
              </a:rPr>
              <a:t>Schernewski</a:t>
            </a:r>
            <a:r>
              <a:rPr kumimoji="0" lang="en-GB" sz="1400" b="0" i="1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7"/>
              </a:rPr>
              <a:t> et al. (2017)</a:t>
            </a:r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7"/>
              </a:rPr>
              <a:t> 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2004402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5AC359FF-FA87-F1B7-C508-08EDB971B7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9222" y="953180"/>
            <a:ext cx="8393556" cy="51646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Risk </a:t>
            </a:r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Perception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 - </a:t>
            </a:r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Measure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 Acceptance Model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3053AF-F310-CAD3-229F-D4FAE764C56C}"/>
              </a:ext>
            </a:extLst>
          </p:cNvPr>
          <p:cNvSpPr txBox="1"/>
          <p:nvPr/>
        </p:nvSpPr>
        <p:spPr>
          <a:xfrm>
            <a:off x="117161" y="645874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E5F41AC-8029-65D1-6D2B-EBC66BA0EC02}"/>
              </a:ext>
            </a:extLst>
          </p:cNvPr>
          <p:cNvSpPr txBox="1"/>
          <p:nvPr/>
        </p:nvSpPr>
        <p:spPr>
          <a:xfrm>
            <a:off x="9113275" y="5955805"/>
            <a:ext cx="61574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Source: </a:t>
            </a:r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6"/>
              </a:rPr>
              <a:t>Anderson and Renaud (2021)</a:t>
            </a:r>
            <a:r>
              <a:rPr lang="en-GB" sz="1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0262288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Factors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that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influence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public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acceptance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: </a:t>
            </a:r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society</a:t>
            </a:r>
            <a:endParaRPr lang="de-DE" sz="3200" b="1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3053AF-F310-CAD3-229F-D4FAE764C56C}"/>
              </a:ext>
            </a:extLst>
          </p:cNvPr>
          <p:cNvSpPr txBox="1"/>
          <p:nvPr/>
        </p:nvSpPr>
        <p:spPr>
          <a:xfrm>
            <a:off x="117161" y="645874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12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B1CEBBBE-DCEE-8BEC-A5CC-4627DE609CEA}"/>
              </a:ext>
            </a:extLst>
          </p:cNvPr>
          <p:cNvSpPr txBox="1">
            <a:spLocks/>
          </p:cNvSpPr>
          <p:nvPr/>
        </p:nvSpPr>
        <p:spPr bwMode="auto">
          <a:xfrm>
            <a:off x="403115" y="2080643"/>
            <a:ext cx="4750404" cy="1348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4C4F2"/>
              </a:buClr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Arial"/>
              </a:rPr>
              <a:t>Measures should preserve or enhance </a:t>
            </a:r>
            <a:r>
              <a:rPr kumimoji="0" lang="en-GB" sz="16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Arial"/>
              </a:rPr>
              <a:t>places</a:t>
            </a:r>
            <a:endParaRPr lang="en-GB" sz="1600" b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ato"/>
              <a:ea typeface="Lato"/>
              <a:cs typeface="Arial"/>
            </a:endParaRPr>
          </a:p>
          <a:p>
            <a:pPr lvl="1">
              <a:buClr>
                <a:srgbClr val="34C4F2"/>
              </a:buClr>
              <a:defRPr/>
            </a:pPr>
            <a:r>
              <a:rPr lang="en-GB" sz="1600" dirty="0">
                <a:latin typeface="Lato"/>
                <a:ea typeface="Lato"/>
                <a:cs typeface="Arial"/>
              </a:rPr>
              <a:t>The more dramatic the shift from the status quo or idealized environment, the more opposition </a:t>
            </a:r>
            <a:r>
              <a:rPr lang="en-GB" sz="1600" baseline="30000" dirty="0">
                <a:latin typeface="Lato"/>
                <a:ea typeface="Lato"/>
                <a:cs typeface="Arial"/>
              </a:rPr>
              <a:t>1</a:t>
            </a:r>
            <a:endParaRPr lang="en-GB" sz="1600" dirty="0">
              <a:latin typeface="Lato"/>
              <a:ea typeface="Lato"/>
              <a:cs typeface="Arial"/>
            </a:endParaRPr>
          </a:p>
          <a:p>
            <a:pPr lvl="1">
              <a:buClr>
                <a:srgbClr val="34C4F2"/>
              </a:buClr>
              <a:defRPr/>
            </a:pPr>
            <a:endParaRPr lang="en-GB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ato"/>
              <a:ea typeface="Lato"/>
              <a:cs typeface="Arial"/>
            </a:endParaRPr>
          </a:p>
          <a:p>
            <a:pPr lvl="1">
              <a:buClr>
                <a:srgbClr val="34C4F2"/>
              </a:buClr>
              <a:defRPr/>
            </a:pPr>
            <a:endParaRPr lang="en-GB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ato"/>
              <a:ea typeface="Lato"/>
              <a:cs typeface="Arial"/>
            </a:endParaRPr>
          </a:p>
          <a:p>
            <a:pPr>
              <a:buClr>
                <a:srgbClr val="34C4F2"/>
              </a:buClr>
              <a:defRPr/>
            </a:pPr>
            <a:r>
              <a:rPr lang="en-GB" sz="1600" dirty="0">
                <a:latin typeface="Lato"/>
                <a:ea typeface="Lato"/>
                <a:cs typeface="Arial"/>
              </a:rPr>
              <a:t>Trust is eroded by fear of hidden agendas, past failures, and low competence</a:t>
            </a:r>
          </a:p>
          <a:p>
            <a:pPr>
              <a:buClr>
                <a:srgbClr val="34C4F2"/>
              </a:buClr>
              <a:defRPr/>
            </a:pPr>
            <a:endParaRPr lang="en-GB" sz="1600" dirty="0">
              <a:latin typeface="Lato"/>
              <a:ea typeface="Lato"/>
              <a:cs typeface="Arial"/>
            </a:endParaRPr>
          </a:p>
          <a:p>
            <a:pPr>
              <a:buClr>
                <a:srgbClr val="34C4F2"/>
              </a:buClr>
              <a:defRPr/>
            </a:pPr>
            <a:endParaRPr lang="en-GB" sz="1600" dirty="0">
              <a:latin typeface="Lato"/>
              <a:ea typeface="Lato"/>
              <a:cs typeface="Arial"/>
            </a:endParaRPr>
          </a:p>
          <a:p>
            <a:pPr>
              <a:buClr>
                <a:srgbClr val="34C4F2"/>
              </a:buClr>
              <a:defRPr/>
            </a:pPr>
            <a:r>
              <a:rPr lang="en-GB" sz="1600" dirty="0">
                <a:latin typeface="Lato"/>
                <a:ea typeface="Lato"/>
                <a:cs typeface="Arial"/>
              </a:rPr>
              <a:t>Competing societal interest, e.g. quality of life / health concerns </a:t>
            </a:r>
            <a:r>
              <a:rPr lang="en-GB" sz="1600" baseline="30000" dirty="0">
                <a:latin typeface="Lato"/>
                <a:ea typeface="Lato"/>
                <a:cs typeface="Arial"/>
              </a:rPr>
              <a:t>2 </a:t>
            </a:r>
            <a:r>
              <a:rPr lang="en-GB" sz="1600" dirty="0">
                <a:latin typeface="Lato"/>
                <a:ea typeface="Lato"/>
                <a:cs typeface="Arial"/>
              </a:rPr>
              <a:t>, parking spaces </a:t>
            </a:r>
            <a:r>
              <a:rPr lang="en-GB" sz="1600" baseline="30000" dirty="0">
                <a:latin typeface="Lato"/>
                <a:ea typeface="Lato"/>
                <a:cs typeface="Arial"/>
              </a:rPr>
              <a:t>3</a:t>
            </a:r>
            <a:endParaRPr lang="de-DE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ato"/>
              <a:ea typeface="Lato"/>
              <a:cs typeface="Arial" panose="020B0604020202020204" pitchFamily="34" charset="0"/>
            </a:endParaRPr>
          </a:p>
          <a:p>
            <a:pPr defTabSz="914400">
              <a:buClr>
                <a:srgbClr val="34C4F2"/>
              </a:buClr>
              <a:defRPr/>
            </a:pPr>
            <a:endParaRPr lang="en-GB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ato"/>
              <a:ea typeface="Lato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2F2A65A-90DD-D551-68B6-B0737AE80426}"/>
              </a:ext>
            </a:extLst>
          </p:cNvPr>
          <p:cNvSpPr/>
          <p:nvPr/>
        </p:nvSpPr>
        <p:spPr>
          <a:xfrm>
            <a:off x="6774287" y="2820476"/>
            <a:ext cx="4784060" cy="1704126"/>
          </a:xfrm>
          <a:prstGeom prst="rect">
            <a:avLst/>
          </a:prstGeom>
          <a:solidFill>
            <a:srgbClr val="34C4F2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169FEFE-B1B5-78C8-63AB-DCB35894D2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138823"/>
              </p:ext>
            </p:extLst>
          </p:nvPr>
        </p:nvGraphicFramePr>
        <p:xfrm>
          <a:off x="6786904" y="2777423"/>
          <a:ext cx="4771443" cy="17471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5794">
                  <a:extLst>
                    <a:ext uri="{9D8B030D-6E8A-4147-A177-3AD203B41FA5}">
                      <a16:colId xmlns:a16="http://schemas.microsoft.com/office/drawing/2014/main" val="2532527544"/>
                    </a:ext>
                  </a:extLst>
                </a:gridCol>
                <a:gridCol w="857763">
                  <a:extLst>
                    <a:ext uri="{9D8B030D-6E8A-4147-A177-3AD203B41FA5}">
                      <a16:colId xmlns:a16="http://schemas.microsoft.com/office/drawing/2014/main" val="3639146548"/>
                    </a:ext>
                  </a:extLst>
                </a:gridCol>
                <a:gridCol w="1287886">
                  <a:extLst>
                    <a:ext uri="{9D8B030D-6E8A-4147-A177-3AD203B41FA5}">
                      <a16:colId xmlns:a16="http://schemas.microsoft.com/office/drawing/2014/main" val="155035429"/>
                    </a:ext>
                  </a:extLst>
                </a:gridCol>
              </a:tblGrid>
              <a:tr h="429993">
                <a:tc>
                  <a:txBody>
                    <a:bodyPr/>
                    <a:lstStyle/>
                    <a:p>
                      <a:pPr algn="r" fontAlgn="base"/>
                      <a:r>
                        <a:rPr lang="en-GB" sz="1200" b="0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​</a:t>
                      </a:r>
                      <a:endParaRPr lang="en-GB" sz="1200" b="0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b="1" dirty="0" err="1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NbS</a:t>
                      </a:r>
                      <a:r>
                        <a:rPr lang="en-GB" sz="1200" b="1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 ​</a:t>
                      </a:r>
                    </a:p>
                    <a:p>
                      <a:pPr algn="ctr" fontAlgn="base"/>
                      <a:r>
                        <a:rPr lang="en-GB" sz="1200" b="1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(n=65)​</a:t>
                      </a:r>
                      <a:endParaRPr lang="en-GB" sz="1200" b="1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en-GB" sz="1200" b="1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Grey solutions​</a:t>
                      </a:r>
                    </a:p>
                    <a:p>
                      <a:pPr algn="ctr" fontAlgn="base"/>
                      <a:r>
                        <a:rPr lang="en-GB" sz="1200" b="1" dirty="0"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(n=28)​</a:t>
                      </a:r>
                      <a:endParaRPr lang="en-GB" sz="1200" b="1" i="0" dirty="0">
                        <a:solidFill>
                          <a:srgbClr val="000000"/>
                        </a:solidFill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9517759"/>
                  </a:ext>
                </a:extLst>
              </a:tr>
              <a:tr h="429993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Place attachment </a:t>
                      </a:r>
                      <a:endParaRPr lang="en-GB" sz="1200" b="0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(13%)</a:t>
                      </a:r>
                      <a:endParaRPr lang="en-GB" sz="1200" b="0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46862" marR="46862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12%</a:t>
                      </a:r>
                      <a:endParaRPr lang="en-GB" sz="1200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46862" marR="4686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7%</a:t>
                      </a:r>
                      <a:endParaRPr lang="en-GB" sz="1200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46862" marR="4686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4018634"/>
                  </a:ext>
                </a:extLst>
              </a:tr>
              <a:tr h="429993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Trust in responsible party </a:t>
                      </a:r>
                      <a:endParaRPr lang="en-GB" sz="1200" b="0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(11%)</a:t>
                      </a:r>
                      <a:endParaRPr lang="en-GB" sz="1200" b="0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46862" marR="46862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11%</a:t>
                      </a:r>
                      <a:endParaRPr lang="en-GB" sz="1200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46862" marR="4686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11%</a:t>
                      </a:r>
                      <a:endParaRPr lang="en-GB" sz="1200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46862" marR="4686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130772"/>
                  </a:ext>
                </a:extLst>
              </a:tr>
              <a:tr h="429993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Competing societal interests </a:t>
                      </a:r>
                      <a:endParaRPr lang="en-GB" sz="1200" b="0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(11%)</a:t>
                      </a:r>
                      <a:endParaRPr lang="en-GB" sz="1200" b="0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46862" marR="46862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14%</a:t>
                      </a:r>
                      <a:endParaRPr lang="en-GB" sz="1200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46862" marR="4686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7%</a:t>
                      </a:r>
                      <a:endParaRPr lang="en-GB" sz="1200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46862" marR="4686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516180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9D05FB3-E393-93CA-57DB-5373B27088E1}"/>
              </a:ext>
            </a:extLst>
          </p:cNvPr>
          <p:cNvSpPr txBox="1"/>
          <p:nvPr/>
        </p:nvSpPr>
        <p:spPr>
          <a:xfrm>
            <a:off x="6967470" y="5709497"/>
            <a:ext cx="545635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Sources: Adapted from </a:t>
            </a:r>
            <a:r>
              <a:rPr lang="en-GB" sz="1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5"/>
              </a:rPr>
              <a:t>Anderson and Renaud (2021)</a:t>
            </a:r>
            <a:r>
              <a:rPr lang="en-GB" sz="1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1400" baseline="30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</a:t>
            </a:r>
            <a:r>
              <a:rPr lang="en-GB" sz="1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1400" dirty="0">
                <a:latin typeface="Lato"/>
                <a:ea typeface="Lato"/>
                <a:cs typeface="Arial"/>
                <a:hlinkClick r:id="rId6"/>
              </a:rPr>
              <a:t>Roca and </a:t>
            </a:r>
            <a:r>
              <a:rPr lang="en-GB" sz="1400" dirty="0" err="1">
                <a:latin typeface="Lato"/>
                <a:ea typeface="Lato"/>
                <a:cs typeface="Arial"/>
                <a:hlinkClick r:id="rId6"/>
              </a:rPr>
              <a:t>Villares</a:t>
            </a:r>
            <a:r>
              <a:rPr lang="en-GB" sz="1400" dirty="0">
                <a:latin typeface="Lato"/>
                <a:ea typeface="Lato"/>
                <a:cs typeface="Arial"/>
                <a:hlinkClick r:id="rId6"/>
              </a:rPr>
              <a:t> (2012)</a:t>
            </a:r>
            <a:r>
              <a:rPr lang="en-GB" sz="1400" dirty="0">
                <a:latin typeface="Lato"/>
                <a:ea typeface="Lato"/>
                <a:cs typeface="Arial"/>
              </a:rPr>
              <a:t>, </a:t>
            </a:r>
            <a:r>
              <a:rPr lang="en-GB" sz="1400" baseline="30000" dirty="0">
                <a:latin typeface="Lato"/>
                <a:ea typeface="Lato"/>
                <a:cs typeface="Arial"/>
              </a:rPr>
              <a:t>2 </a:t>
            </a:r>
            <a:r>
              <a:rPr lang="en-GB" sz="1400" dirty="0" err="1">
                <a:latin typeface="Lato"/>
                <a:ea typeface="Lato"/>
                <a:cs typeface="Arial"/>
                <a:hlinkClick r:id="rId7"/>
              </a:rPr>
              <a:t>Badola</a:t>
            </a:r>
            <a:r>
              <a:rPr lang="en-GB" sz="1400" dirty="0">
                <a:latin typeface="Lato"/>
                <a:ea typeface="Lato"/>
                <a:cs typeface="Arial"/>
                <a:hlinkClick r:id="rId7"/>
              </a:rPr>
              <a:t> et al. (2011)</a:t>
            </a:r>
            <a:r>
              <a:rPr lang="en-GB" sz="1400" dirty="0">
                <a:latin typeface="Lato"/>
                <a:ea typeface="Lato"/>
                <a:cs typeface="Arial"/>
              </a:rPr>
              <a:t>,</a:t>
            </a:r>
            <a:r>
              <a:rPr lang="en-GB" sz="1400" baseline="30000" dirty="0">
                <a:latin typeface="Lato"/>
                <a:ea typeface="Lato"/>
                <a:cs typeface="Arial"/>
              </a:rPr>
              <a:t>3 </a:t>
            </a:r>
            <a:r>
              <a:rPr lang="en-GB" sz="1400" dirty="0">
                <a:latin typeface="Lato"/>
                <a:ea typeface="Lato"/>
                <a:cs typeface="Arial"/>
                <a:hlinkClick r:id="rId8"/>
              </a:rPr>
              <a:t>Everett et al. (2018)</a:t>
            </a:r>
            <a:endParaRPr lang="en-GB" sz="1400" dirty="0">
              <a:latin typeface="Lato"/>
              <a:ea typeface="Lato"/>
              <a:cs typeface="Arial"/>
            </a:endParaRPr>
          </a:p>
          <a:p>
            <a:endParaRPr lang="en-GB" sz="1400" dirty="0">
              <a:latin typeface="Lato"/>
              <a:ea typeface="Lato"/>
              <a:cs typeface="Arial"/>
            </a:endParaRPr>
          </a:p>
          <a:p>
            <a:r>
              <a:rPr lang="en-GB" sz="1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402598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 dirty="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57839" y="284800"/>
            <a:ext cx="11363419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Factors that influence preferences towards green, hybrid, or grey measures</a:t>
            </a:r>
            <a:endParaRPr lang="en-GB" sz="24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13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0B2351-020D-7249-56F9-57FD7EBDBE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7333" y="1944146"/>
            <a:ext cx="10553953" cy="34930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0424B45-1BA6-8E81-D32F-50D11D5C475A}"/>
              </a:ext>
            </a:extLst>
          </p:cNvPr>
          <p:cNvSpPr txBox="1"/>
          <p:nvPr/>
        </p:nvSpPr>
        <p:spPr>
          <a:xfrm>
            <a:off x="9757219" y="5899258"/>
            <a:ext cx="61574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Source: </a:t>
            </a:r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6"/>
              </a:rPr>
              <a:t>Anderson et al. (2022)</a:t>
            </a:r>
            <a:r>
              <a:rPr lang="en-GB" sz="1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6"/>
              </a:rPr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6887540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4A1BD8D-C79D-5C9E-5100-86AE1514E5AC}"/>
              </a:ext>
            </a:extLst>
          </p:cNvPr>
          <p:cNvSpPr/>
          <p:nvPr/>
        </p:nvSpPr>
        <p:spPr>
          <a:xfrm>
            <a:off x="0" y="0"/>
            <a:ext cx="12192000" cy="6856413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DA2805A9-8AB4-6231-54B6-CE2F5AE338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778E67B-58A0-DCF7-2F80-36CA5EDA0ECE}"/>
              </a:ext>
            </a:extLst>
          </p:cNvPr>
          <p:cNvSpPr txBox="1"/>
          <p:nvPr/>
        </p:nvSpPr>
        <p:spPr>
          <a:xfrm>
            <a:off x="194928" y="213813"/>
            <a:ext cx="11363419" cy="73372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2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Takeaways: Public acceptance of Nature-based Solutions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52CB7B-EF21-90F7-4DBC-70E6A8D82C86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38654" y="6352565"/>
            <a:ext cx="796359" cy="464738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6802F28-FA66-8C6A-31A2-1D16DE9D5DC1}"/>
              </a:ext>
            </a:extLst>
          </p:cNvPr>
          <p:cNvSpPr txBox="1"/>
          <p:nvPr/>
        </p:nvSpPr>
        <p:spPr>
          <a:xfrm>
            <a:off x="10762859" y="6380683"/>
            <a:ext cx="13167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EU funded project</a:t>
            </a:r>
            <a:br>
              <a:rPr lang="en-US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en-GB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GA no. </a:t>
            </a:r>
            <a:r>
              <a:rPr lang="en-GB" sz="1100">
                <a:solidFill>
                  <a:schemeClr val="bg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776848</a:t>
            </a:r>
            <a:endParaRPr lang="nl-NL" sz="110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07DFA2-4614-5FB7-388C-BB5D27D43B6F}"/>
              </a:ext>
            </a:extLst>
          </p:cNvPr>
          <p:cNvSpPr txBox="1"/>
          <p:nvPr/>
        </p:nvSpPr>
        <p:spPr>
          <a:xfrm>
            <a:off x="380426" y="1621783"/>
            <a:ext cx="11040832" cy="44012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/>
            <a:endParaRPr lang="en-US" sz="2000" b="1" dirty="0">
              <a:solidFill>
                <a:schemeClr val="bg1"/>
              </a:solidFill>
              <a:ea typeface="+mn-lt"/>
              <a:cs typeface="+mn-lt"/>
            </a:endParaRPr>
          </a:p>
          <a:p>
            <a:pPr marL="457200" indent="-457200">
              <a:buAutoNum type="arabicParenR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Public acceptance is the positive public attitudes and behaviour towards Nature-based Solutions. </a:t>
            </a:r>
          </a:p>
          <a:p>
            <a:pPr marL="457200" indent="-457200">
              <a:buAutoNum type="arabicParenR"/>
            </a:pPr>
            <a:endParaRPr lang="en-GB" sz="20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pPr marL="457200" indent="-457200">
              <a:buAutoNum type="arabicParenR"/>
            </a:pPr>
            <a:endParaRPr lang="en-GB" sz="20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pPr marL="457200" indent="-457200">
              <a:buFontTx/>
              <a:buAutoNum type="arabicParenR"/>
            </a:pPr>
            <a:r>
              <a:rPr lang="en-GB" sz="2000" dirty="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 are multi-functional and embedded in social-ecological systems – this requires a degree of public acceptance of the measures. Public acceptance is also needed to tackle challenges related to </a:t>
            </a:r>
            <a:r>
              <a:rPr lang="en-GB" sz="2000" dirty="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 public participation, integration of local knowledge, trust and ownership. </a:t>
            </a:r>
            <a:br>
              <a:rPr lang="en-GB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</a:br>
            <a:br>
              <a:rPr lang="en-GB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</a:br>
            <a:endParaRPr lang="en-GB" sz="20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pPr marL="457200" indent="-457200">
              <a:buFontTx/>
              <a:buAutoNum type="arabicParenR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Factors that influence public acceptance of </a:t>
            </a:r>
            <a:r>
              <a:rPr lang="en-GB" sz="2000" dirty="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 relate to: 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Measures / project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Individual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Society</a:t>
            </a:r>
            <a:endParaRPr lang="en-GB" sz="32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01CD20-C09A-4F1D-093A-58DC0A3D64DD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14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C2D6F28-B2A3-5F61-101B-43B073D0C5E3}"/>
              </a:ext>
            </a:extLst>
          </p:cNvPr>
          <p:cNvSpPr txBox="1"/>
          <p:nvPr/>
        </p:nvSpPr>
        <p:spPr>
          <a:xfrm>
            <a:off x="3555630" y="6352565"/>
            <a:ext cx="4690423" cy="12464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5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Next up: </a:t>
            </a:r>
            <a:r>
              <a:rPr lang="en-GB" sz="1500" i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How to increase public acceptance of </a:t>
            </a:r>
            <a:r>
              <a:rPr lang="en-GB" sz="1500" i="1" dirty="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endParaRPr lang="en-GB" sz="1500" i="1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endParaRPr lang="en-GB" sz="1500" i="1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endParaRPr lang="en-GB" sz="1500" i="1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endParaRPr lang="en-GB" sz="1500" i="1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endParaRPr lang="en-GB" sz="1500" i="1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5408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6">
            <a:extLst>
              <a:ext uri="{FF2B5EF4-FFF2-40B4-BE49-F238E27FC236}">
                <a16:creationId xmlns:a16="http://schemas.microsoft.com/office/drawing/2014/main" id="{523B5275-888D-6BE2-BD63-AE379B9F1C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36" t="2569" r="8277" b="11042"/>
          <a:stretch/>
        </p:blipFill>
        <p:spPr>
          <a:xfrm>
            <a:off x="7877927" y="1070872"/>
            <a:ext cx="3507487" cy="5248230"/>
          </a:xfr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 dirty="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How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to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increase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 </a:t>
            </a:r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public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 </a:t>
            </a:r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acceptance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?</a:t>
            </a:r>
            <a:endParaRPr lang="en-GB" sz="3200" b="1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endParaRPr lang="en-GB" sz="3200" b="1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15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6B83DE80-89DB-48FA-CD87-007E766F7004}"/>
              </a:ext>
            </a:extLst>
          </p:cNvPr>
          <p:cNvGrpSpPr/>
          <p:nvPr/>
        </p:nvGrpSpPr>
        <p:grpSpPr>
          <a:xfrm>
            <a:off x="10568273" y="5210118"/>
            <a:ext cx="1388271" cy="858371"/>
            <a:chOff x="7330127" y="4606114"/>
            <a:chExt cx="1388271" cy="858371"/>
          </a:xfrm>
        </p:grpSpPr>
        <p:pic>
          <p:nvPicPr>
            <p:cNvPr id="4" name="Content Placeholder 6">
              <a:extLst>
                <a:ext uri="{FF2B5EF4-FFF2-40B4-BE49-F238E27FC236}">
                  <a16:creationId xmlns:a16="http://schemas.microsoft.com/office/drawing/2014/main" id="{C024EF7C-0E7D-4792-D94F-33F7DEF14C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79942" y="4606114"/>
              <a:ext cx="888643" cy="230997"/>
            </a:xfrm>
            <a:prstGeom prst="rect">
              <a:avLst/>
            </a:prstGeom>
          </p:spPr>
        </p:pic>
        <p:pic>
          <p:nvPicPr>
            <p:cNvPr id="9" name="Content Placeholder 6">
              <a:extLst>
                <a:ext uri="{FF2B5EF4-FFF2-40B4-BE49-F238E27FC236}">
                  <a16:creationId xmlns:a16="http://schemas.microsoft.com/office/drawing/2014/main" id="{ACAF31BE-5B3A-54D3-3D83-53B8FE56A2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43806" y="4972421"/>
              <a:ext cx="787179" cy="209590"/>
            </a:xfrm>
            <a:prstGeom prst="rect">
              <a:avLst/>
            </a:prstGeom>
          </p:spPr>
        </p:pic>
        <p:pic>
          <p:nvPicPr>
            <p:cNvPr id="14" name="Content Placeholder 6">
              <a:extLst>
                <a:ext uri="{FF2B5EF4-FFF2-40B4-BE49-F238E27FC236}">
                  <a16:creationId xmlns:a16="http://schemas.microsoft.com/office/drawing/2014/main" id="{96A201BB-DF6A-8931-9273-D07C262E24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30127" y="5273655"/>
              <a:ext cx="1388271" cy="190830"/>
            </a:xfrm>
            <a:prstGeom prst="rect">
              <a:avLst/>
            </a:prstGeom>
          </p:spPr>
        </p:pic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B23EF6E3-8BE2-74DA-67F6-8E37ED173517}"/>
              </a:ext>
            </a:extLst>
          </p:cNvPr>
          <p:cNvSpPr/>
          <p:nvPr/>
        </p:nvSpPr>
        <p:spPr>
          <a:xfrm>
            <a:off x="10502573" y="5117629"/>
            <a:ext cx="1453972" cy="107721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ontent Placeholder 5">
            <a:extLst>
              <a:ext uri="{FF2B5EF4-FFF2-40B4-BE49-F238E27FC236}">
                <a16:creationId xmlns:a16="http://schemas.microsoft.com/office/drawing/2014/main" id="{31925238-6043-82B8-C5E0-B105BA56B031}"/>
              </a:ext>
            </a:extLst>
          </p:cNvPr>
          <p:cNvSpPr txBox="1">
            <a:spLocks/>
          </p:cNvSpPr>
          <p:nvPr/>
        </p:nvSpPr>
        <p:spPr bwMode="auto">
          <a:xfrm>
            <a:off x="320949" y="2139118"/>
            <a:ext cx="5078056" cy="737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36 interconnected factors that influence public acceptance</a:t>
            </a:r>
          </a:p>
          <a:p>
            <a:pPr lvl="2">
              <a:buClr>
                <a:srgbClr val="34C4F2"/>
              </a:buClr>
              <a:defRPr/>
            </a:pPr>
            <a:r>
              <a:rPr lang="en-GB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Measure (</a:t>
            </a:r>
            <a:r>
              <a:rPr lang="en-GB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), individual, society</a:t>
            </a:r>
          </a:p>
          <a:p>
            <a:pPr lvl="1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endParaRPr lang="en-GB" sz="2000" dirty="0">
              <a:solidFill>
                <a:sysClr val="windowText" lastClr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lvl="1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Attitudes and behaviour</a:t>
            </a:r>
          </a:p>
          <a:p>
            <a:pPr lvl="1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endParaRPr lang="en-GB" sz="2000" dirty="0">
              <a:solidFill>
                <a:sysClr val="windowText" lastClr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lvl="1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4 interconnected recommendations</a:t>
            </a:r>
          </a:p>
          <a:p>
            <a:pPr lvl="1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endParaRPr lang="en-GB" sz="2000" dirty="0">
              <a:solidFill>
                <a:sysClr val="windowText" lastClr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lvl="1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4 success criteria each</a:t>
            </a:r>
            <a:endParaRPr kumimoji="0" lang="de-DE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57200" lvl="1" indent="0">
              <a:buClr>
                <a:srgbClr val="34C4F2"/>
              </a:buClr>
              <a:buNone/>
              <a:defRPr/>
            </a:pPr>
            <a:b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0" indent="0">
              <a:buNone/>
              <a:defRPr/>
            </a:pPr>
            <a:endParaRPr kumimoji="0" lang="de-DE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defTabSz="914400"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61EB2B7-CF88-70BC-8F53-A3AE7BB210DA}"/>
              </a:ext>
            </a:extLst>
          </p:cNvPr>
          <p:cNvSpPr txBox="1"/>
          <p:nvPr/>
        </p:nvSpPr>
        <p:spPr>
          <a:xfrm>
            <a:off x="380755" y="5852221"/>
            <a:ext cx="61574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Source: </a:t>
            </a:r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9"/>
              </a:rPr>
              <a:t>Anderson and Renaud (2021)</a:t>
            </a:r>
            <a:r>
              <a:rPr lang="en-GB" sz="1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endParaRPr lang="en-US" sz="14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9B0E36-7C00-CA82-1F5C-F46CFF05E07F}"/>
              </a:ext>
            </a:extLst>
          </p:cNvPr>
          <p:cNvSpPr txBox="1"/>
          <p:nvPr/>
        </p:nvSpPr>
        <p:spPr>
          <a:xfrm>
            <a:off x="-101050" y="1466010"/>
            <a:ext cx="77952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1" indent="0">
              <a:buNone/>
              <a:defRPr/>
            </a:pPr>
            <a:r>
              <a:rPr lang="en-GB" sz="1800" b="1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Public Acceptance of </a:t>
            </a:r>
            <a:r>
              <a:rPr lang="en-GB" sz="1800" b="1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sz="1800" b="1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Framework </a:t>
            </a:r>
          </a:p>
        </p:txBody>
      </p:sp>
    </p:spTree>
    <p:extLst>
      <p:ext uri="{BB962C8B-B14F-4D97-AF65-F5344CB8AC3E}">
        <p14:creationId xmlns:p14="http://schemas.microsoft.com/office/powerpoint/2010/main" val="21450641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 dirty="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OPERANDUM Case Studies</a:t>
            </a:r>
          </a:p>
          <a:p>
            <a:endParaRPr lang="en-GB" sz="3200" b="1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16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857BEE98-BC54-2E13-DC0D-516FF4859BBB}"/>
              </a:ext>
            </a:extLst>
          </p:cNvPr>
          <p:cNvGrpSpPr/>
          <p:nvPr/>
        </p:nvGrpSpPr>
        <p:grpSpPr>
          <a:xfrm>
            <a:off x="811971" y="2346561"/>
            <a:ext cx="3123257" cy="3693790"/>
            <a:chOff x="811971" y="1544780"/>
            <a:chExt cx="3123257" cy="3973937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029710B2-C08F-E6C3-B5EE-663B88C7F27F}"/>
                </a:ext>
              </a:extLst>
            </p:cNvPr>
            <p:cNvSpPr/>
            <p:nvPr/>
          </p:nvSpPr>
          <p:spPr>
            <a:xfrm>
              <a:off x="811971" y="1544780"/>
              <a:ext cx="3123257" cy="3973937"/>
            </a:xfrm>
            <a:prstGeom prst="roundRect">
              <a:avLst/>
            </a:prstGeom>
            <a:solidFill>
              <a:srgbClr val="8DC54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 descr="A picture containing grass, outdoor, sky, grassy&#10;&#10;Description automatically generated">
              <a:extLst>
                <a:ext uri="{FF2B5EF4-FFF2-40B4-BE49-F238E27FC236}">
                  <a16:creationId xmlns:a16="http://schemas.microsoft.com/office/drawing/2014/main" id="{766ED7C6-F82F-C1B1-D4B7-7D7CE25D04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2830" y="2170150"/>
              <a:ext cx="2840982" cy="2127688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7F53909-786A-339E-F90C-9BBB9CC06AD1}"/>
                </a:ext>
              </a:extLst>
            </p:cNvPr>
            <p:cNvSpPr txBox="1"/>
            <p:nvPr/>
          </p:nvSpPr>
          <p:spPr>
            <a:xfrm>
              <a:off x="1650102" y="5265686"/>
              <a:ext cx="2006789" cy="24622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GB" sz="1000" i="1" dirty="0">
                  <a:solidFill>
                    <a:srgbClr val="FFFFFF"/>
                  </a:solidFill>
                  <a:latin typeface="Lato"/>
                  <a:ea typeface="Lato"/>
                  <a:cs typeface="Arial"/>
                </a:rPr>
                <a:t>Photo: </a:t>
              </a:r>
              <a:r>
                <a:rPr lang="en-GB" sz="1000" i="1" dirty="0" err="1">
                  <a:solidFill>
                    <a:srgbClr val="FFFFFF"/>
                  </a:solidFill>
                  <a:latin typeface="Lato"/>
                  <a:ea typeface="Lato"/>
                  <a:cs typeface="Arial"/>
                </a:rPr>
                <a:t>Dr.</a:t>
              </a:r>
              <a:r>
                <a:rPr lang="en-GB" sz="1000" i="1" dirty="0">
                  <a:solidFill>
                    <a:srgbClr val="FFFFFF"/>
                  </a:solidFill>
                  <a:latin typeface="Lato"/>
                  <a:ea typeface="Lato"/>
                  <a:cs typeface="Arial"/>
                </a:rPr>
                <a:t> Karen Munro</a:t>
              </a:r>
            </a:p>
          </p:txBody>
        </p:sp>
        <p:sp>
          <p:nvSpPr>
            <p:cNvPr id="5" name="Content Placeholder 5">
              <a:extLst>
                <a:ext uri="{FF2B5EF4-FFF2-40B4-BE49-F238E27FC236}">
                  <a16:creationId xmlns:a16="http://schemas.microsoft.com/office/drawing/2014/main" id="{0C4E4CC5-5C4E-B42A-A21B-A4AC4215626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12039" y="1716288"/>
              <a:ext cx="2330070" cy="346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rm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None/>
                <a:defRPr/>
              </a:pPr>
              <a:r>
                <a:rPr lang="en-GB" sz="1600" b="1" dirty="0" err="1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Catterline</a:t>
              </a:r>
              <a:r>
                <a:rPr lang="en-GB" sz="1600" b="1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, Scotland, UK</a:t>
              </a:r>
              <a:endParaRPr lang="de-DE" sz="1600" b="1">
                <a:solidFill>
                  <a:schemeClr val="bg1"/>
                </a:solidFill>
                <a:latin typeface="Lato"/>
                <a:ea typeface="Lato"/>
                <a:cs typeface="Arial"/>
              </a:endParaRPr>
            </a:p>
            <a:p>
              <a:pPr marL="0" indent="0" algn="just" defTabSz="685800">
                <a:buNone/>
                <a:defRPr/>
              </a:pPr>
              <a:endParaRPr lang="en-GB" sz="1600" dirty="0">
                <a:solidFill>
                  <a:srgbClr val="000000"/>
                </a:solidFill>
                <a:latin typeface="Lato"/>
                <a:ea typeface="Lato"/>
                <a:cs typeface="Arial" panose="020B0604020202020204" pitchFamily="34" charset="0"/>
              </a:endParaRPr>
            </a:p>
          </p:txBody>
        </p:sp>
        <p:sp>
          <p:nvSpPr>
            <p:cNvPr id="4" name="Content Placeholder 5">
              <a:extLst>
                <a:ext uri="{FF2B5EF4-FFF2-40B4-BE49-F238E27FC236}">
                  <a16:creationId xmlns:a16="http://schemas.microsoft.com/office/drawing/2014/main" id="{956BA67D-DE2B-ACE9-2E67-09F869D99C0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21907" y="4364205"/>
              <a:ext cx="2843098" cy="824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rmAutofit fontScale="92500"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  <a:defRPr/>
              </a:pPr>
              <a:r>
                <a:rPr lang="en-GB" sz="1350" b="1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Hazard:</a:t>
              </a:r>
              <a:r>
                <a:rPr lang="en-GB" sz="1350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 Coastal erosion and landslides</a:t>
              </a:r>
              <a:endParaRPr lang="en-US" sz="1350" dirty="0">
                <a:solidFill>
                  <a:schemeClr val="bg1"/>
                </a:solidFill>
                <a:cs typeface="Calibri" panose="020F0502020204030204"/>
              </a:endParaRPr>
            </a:p>
            <a:p>
              <a:pPr marL="0" indent="0" defTabSz="685800">
                <a:buNone/>
                <a:defRPr/>
              </a:pPr>
              <a:r>
                <a:rPr lang="en-GB" sz="1350" b="1" dirty="0" err="1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NbS</a:t>
              </a:r>
              <a:r>
                <a:rPr lang="en-GB" sz="1350" b="1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: </a:t>
              </a:r>
              <a:r>
                <a:rPr lang="en-GB" sz="1350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Tree planting</a:t>
              </a:r>
              <a:endParaRPr lang="en-GB" sz="1350">
                <a:solidFill>
                  <a:schemeClr val="bg1"/>
                </a:solidFill>
                <a:latin typeface="Lato"/>
                <a:ea typeface="Lato"/>
                <a:cs typeface="Arial" panose="020B0604020202020204" pitchFamily="34" charset="0"/>
              </a:endParaRPr>
            </a:p>
            <a:p>
              <a:pPr marL="0" indent="0" defTabSz="685800">
                <a:buNone/>
                <a:defRPr/>
              </a:pPr>
              <a:r>
                <a:rPr lang="en-GB" sz="1350" b="1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Survey:</a:t>
              </a:r>
              <a:r>
                <a:rPr lang="en-GB" sz="1350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 n = 66</a:t>
              </a:r>
              <a:endParaRPr lang="en-GB" sz="1350" dirty="0">
                <a:solidFill>
                  <a:schemeClr val="bg1"/>
                </a:solidFill>
                <a:latin typeface="Lato"/>
                <a:ea typeface="Lato"/>
                <a:cs typeface="Arial" panose="020B0604020202020204" pitchFamily="34" charset="0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071804C-E47A-A566-C015-14077169296C}"/>
              </a:ext>
            </a:extLst>
          </p:cNvPr>
          <p:cNvGrpSpPr/>
          <p:nvPr/>
        </p:nvGrpSpPr>
        <p:grpSpPr>
          <a:xfrm>
            <a:off x="4561461" y="2342078"/>
            <a:ext cx="3280175" cy="3680258"/>
            <a:chOff x="4247695" y="1540297"/>
            <a:chExt cx="3280175" cy="3971610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0D856286-8096-6CD6-BD3C-E706A383129F}"/>
                </a:ext>
              </a:extLst>
            </p:cNvPr>
            <p:cNvSpPr/>
            <p:nvPr/>
          </p:nvSpPr>
          <p:spPr>
            <a:xfrm>
              <a:off x="4247695" y="1540297"/>
              <a:ext cx="3123257" cy="3962732"/>
            </a:xfrm>
            <a:prstGeom prst="roundRect">
              <a:avLst/>
            </a:prstGeom>
            <a:solidFill>
              <a:srgbClr val="FAAF4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 descr="A picture containing sky, outdoor, water, nature&#10;&#10;Description automatically generated">
              <a:extLst>
                <a:ext uri="{FF2B5EF4-FFF2-40B4-BE49-F238E27FC236}">
                  <a16:creationId xmlns:a16="http://schemas.microsoft.com/office/drawing/2014/main" id="{BB4132A0-449E-400F-6F87-B3E400A9028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95266" y="2177827"/>
              <a:ext cx="2834886" cy="2127688"/>
            </a:xfrm>
            <a:prstGeom prst="rect">
              <a:avLst/>
            </a:prstGeom>
          </p:spPr>
        </p:pic>
        <p:sp>
          <p:nvSpPr>
            <p:cNvPr id="23" name="Content Placeholder 5">
              <a:extLst>
                <a:ext uri="{FF2B5EF4-FFF2-40B4-BE49-F238E27FC236}">
                  <a16:creationId xmlns:a16="http://schemas.microsoft.com/office/drawing/2014/main" id="{8C78073E-6B16-4BFA-8C6F-A801028BC98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663226" y="1713424"/>
              <a:ext cx="2864644" cy="346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rm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None/>
                <a:defRPr/>
              </a:pPr>
              <a:r>
                <a:rPr lang="en-GB" sz="1600" b="1" dirty="0" err="1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Spercheios</a:t>
              </a:r>
              <a:r>
                <a:rPr lang="en-GB" sz="1600" b="1" dirty="0">
                  <a:latin typeface="Arial"/>
                  <a:cs typeface="Arial"/>
                </a:rPr>
                <a:t> </a:t>
              </a:r>
              <a:r>
                <a:rPr lang="en-GB" sz="1600" b="1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River, Greece</a:t>
              </a:r>
            </a:p>
          </p:txBody>
        </p:sp>
        <p:sp>
          <p:nvSpPr>
            <p:cNvPr id="26" name="Content Placeholder 5">
              <a:extLst>
                <a:ext uri="{FF2B5EF4-FFF2-40B4-BE49-F238E27FC236}">
                  <a16:creationId xmlns:a16="http://schemas.microsoft.com/office/drawing/2014/main" id="{5D991315-F448-EB70-DEB1-2C327137E9F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339701" y="4364204"/>
              <a:ext cx="2928823" cy="1037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rm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  <a:defRPr/>
              </a:pPr>
              <a:r>
                <a:rPr lang="en-GB" sz="1350" b="1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Hazard:</a:t>
              </a:r>
              <a:r>
                <a:rPr lang="en-GB" sz="1350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 Flooding and water scarcity</a:t>
              </a:r>
              <a:endParaRPr lang="en-US" sz="1350" dirty="0">
                <a:solidFill>
                  <a:schemeClr val="bg1"/>
                </a:solidFill>
                <a:cs typeface="Calibri" panose="020F0502020204030204"/>
              </a:endParaRPr>
            </a:p>
            <a:p>
              <a:pPr marL="0" indent="0" defTabSz="685800">
                <a:buNone/>
                <a:defRPr/>
              </a:pPr>
              <a:r>
                <a:rPr lang="en-GB" sz="1350" b="1" dirty="0" err="1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NbS</a:t>
              </a:r>
              <a:r>
                <a:rPr lang="en-GB" sz="1350" b="1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: </a:t>
              </a:r>
              <a:r>
                <a:rPr lang="en-GB" sz="1350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Flood storage basin</a:t>
              </a:r>
              <a:endParaRPr lang="en-GB" sz="1350">
                <a:solidFill>
                  <a:schemeClr val="bg1"/>
                </a:solidFill>
                <a:latin typeface="Lato"/>
                <a:ea typeface="Lato"/>
                <a:cs typeface="Arial" panose="020B0604020202020204" pitchFamily="34" charset="0"/>
              </a:endParaRPr>
            </a:p>
            <a:p>
              <a:pPr marL="0" indent="0" defTabSz="685800">
                <a:buNone/>
                <a:defRPr/>
              </a:pPr>
              <a:r>
                <a:rPr lang="en-GB" sz="1350" b="1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Survey:</a:t>
              </a:r>
              <a:r>
                <a:rPr lang="en-GB" sz="1350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 n = 84</a:t>
              </a:r>
              <a:endParaRPr lang="en-GB" sz="1350" dirty="0">
                <a:solidFill>
                  <a:schemeClr val="bg1"/>
                </a:solidFill>
                <a:latin typeface="Lato"/>
                <a:ea typeface="Lato"/>
                <a:cs typeface="Arial" panose="020B0604020202020204" pitchFamily="34" charset="0"/>
              </a:endParaRPr>
            </a:p>
            <a:p>
              <a:pPr marL="0" indent="0" algn="just" defTabSz="685800">
                <a:buNone/>
                <a:defRPr/>
              </a:pPr>
              <a:endParaRPr lang="en-GB" sz="1350" dirty="0">
                <a:solidFill>
                  <a:srgbClr val="000000"/>
                </a:solidFill>
                <a:latin typeface="Lato"/>
                <a:ea typeface="Lato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3591301-CF2A-6A66-A6F0-F755DBB857B0}"/>
                </a:ext>
              </a:extLst>
            </p:cNvPr>
            <p:cNvSpPr txBox="1"/>
            <p:nvPr/>
          </p:nvSpPr>
          <p:spPr>
            <a:xfrm>
              <a:off x="5034278" y="5265686"/>
              <a:ext cx="2006789" cy="24622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GB" sz="1000" i="1" dirty="0">
                  <a:solidFill>
                    <a:srgbClr val="FFFFFF"/>
                  </a:solidFill>
                  <a:latin typeface="Lato"/>
                  <a:ea typeface="Lato"/>
                  <a:cs typeface="Arial"/>
                </a:rPr>
                <a:t>Photo: </a:t>
              </a:r>
              <a:r>
                <a:rPr lang="en-GB" sz="1000" i="1" dirty="0">
                  <a:solidFill>
                    <a:srgbClr val="FFFFFF"/>
                  </a:solidFill>
                  <a:latin typeface="Lato"/>
                  <a:ea typeface="Lato"/>
                  <a:cs typeface="Arial"/>
                  <a:hlinkClick r:id="rId7"/>
                </a:rPr>
                <a:t>Barbieri et al. (2017)</a:t>
              </a:r>
              <a:endParaRPr lang="en-GB" sz="1000" i="1" dirty="0">
                <a:solidFill>
                  <a:srgbClr val="FFFFFF"/>
                </a:solidFill>
                <a:latin typeface="Lato"/>
                <a:ea typeface="Lato"/>
                <a:cs typeface="Arial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02BD64A-4082-C2B4-BD06-64D5B5E4725E}"/>
              </a:ext>
            </a:extLst>
          </p:cNvPr>
          <p:cNvGrpSpPr/>
          <p:nvPr/>
        </p:nvGrpSpPr>
        <p:grpSpPr>
          <a:xfrm>
            <a:off x="8281812" y="2332552"/>
            <a:ext cx="3159222" cy="3682585"/>
            <a:chOff x="7755136" y="1540296"/>
            <a:chExt cx="3159222" cy="3962732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BC12A5E0-D5E8-B515-5692-16760222B706}"/>
                </a:ext>
              </a:extLst>
            </p:cNvPr>
            <p:cNvSpPr/>
            <p:nvPr/>
          </p:nvSpPr>
          <p:spPr>
            <a:xfrm>
              <a:off x="7755136" y="1540296"/>
              <a:ext cx="3123257" cy="3962732"/>
            </a:xfrm>
            <a:prstGeom prst="roundRect">
              <a:avLst/>
            </a:prstGeom>
            <a:solidFill>
              <a:srgbClr val="34C4F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 descr="A picture containing water, outdoor, plant&#10;&#10;Description automatically generated">
              <a:extLst>
                <a:ext uri="{FF2B5EF4-FFF2-40B4-BE49-F238E27FC236}">
                  <a16:creationId xmlns:a16="http://schemas.microsoft.com/office/drawing/2014/main" id="{1D699BA1-33C8-4B63-BE8C-A5A24B2ACB3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893328" y="2179468"/>
              <a:ext cx="2853175" cy="2127688"/>
            </a:xfrm>
            <a:prstGeom prst="rect">
              <a:avLst/>
            </a:prstGeom>
          </p:spPr>
        </p:pic>
        <p:sp>
          <p:nvSpPr>
            <p:cNvPr id="41" name="Content Placeholder 5">
              <a:extLst>
                <a:ext uri="{FF2B5EF4-FFF2-40B4-BE49-F238E27FC236}">
                  <a16:creationId xmlns:a16="http://schemas.microsoft.com/office/drawing/2014/main" id="{26D0C25A-F721-54D2-6820-C21DECE3BF8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172534" y="1713423"/>
              <a:ext cx="2351555" cy="461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  <a:defRPr/>
              </a:pPr>
              <a:r>
                <a:rPr lang="en-GB" sz="1600" b="1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Lake </a:t>
              </a:r>
              <a:r>
                <a:rPr lang="en-GB" sz="1600" b="1" dirty="0" err="1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Puruvesi</a:t>
              </a:r>
              <a:r>
                <a:rPr lang="en-GB" sz="1600" b="1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, Finland</a:t>
              </a:r>
              <a:endParaRPr lang="de-DE" sz="1600" b="1">
                <a:solidFill>
                  <a:schemeClr val="bg1"/>
                </a:solidFill>
                <a:latin typeface="Lato"/>
                <a:ea typeface="Lato"/>
                <a:cs typeface="Arial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lang="en-GB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Content Placeholder 5">
              <a:extLst>
                <a:ext uri="{FF2B5EF4-FFF2-40B4-BE49-F238E27FC236}">
                  <a16:creationId xmlns:a16="http://schemas.microsoft.com/office/drawing/2014/main" id="{738A263C-58BA-8D5F-2E4E-E94951686C8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847143" y="4386615"/>
              <a:ext cx="3067215" cy="1037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  <a:defRPr/>
              </a:pPr>
              <a:r>
                <a:rPr lang="en-GB" sz="1350" b="1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Hazard:</a:t>
              </a:r>
              <a:r>
                <a:rPr lang="en-GB" sz="1350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 Eutrophication / Algal blooms</a:t>
              </a:r>
              <a:endParaRPr lang="en-US" sz="1350">
                <a:solidFill>
                  <a:schemeClr val="bg1"/>
                </a:solidFill>
                <a:latin typeface="Lato"/>
                <a:ea typeface="Lato"/>
                <a:cs typeface="Calibri" panose="020F0502020204030204"/>
              </a:endParaRPr>
            </a:p>
            <a:p>
              <a:pPr marL="0" indent="0" defTabSz="685800">
                <a:buNone/>
                <a:defRPr/>
              </a:pPr>
              <a:r>
                <a:rPr lang="en-GB" sz="1350" b="1" dirty="0" err="1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NbS</a:t>
              </a:r>
              <a:r>
                <a:rPr lang="en-GB" sz="1350" b="1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: </a:t>
              </a:r>
              <a:r>
                <a:rPr lang="en-GB" sz="1350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Sustainable forest management</a:t>
              </a:r>
              <a:endParaRPr lang="en-GB" sz="1350">
                <a:solidFill>
                  <a:schemeClr val="bg1"/>
                </a:solidFill>
                <a:latin typeface="Lato"/>
                <a:ea typeface="Lato"/>
                <a:cs typeface="Arial" panose="020B0604020202020204" pitchFamily="34" charset="0"/>
              </a:endParaRPr>
            </a:p>
            <a:p>
              <a:pPr marL="0" indent="0" defTabSz="685800">
                <a:buNone/>
                <a:defRPr/>
              </a:pPr>
              <a:r>
                <a:rPr lang="en-GB" sz="1350" b="1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Survey:</a:t>
              </a:r>
              <a:r>
                <a:rPr lang="en-GB" sz="1350" dirty="0">
                  <a:solidFill>
                    <a:schemeClr val="bg1"/>
                  </a:solidFill>
                  <a:latin typeface="Lato"/>
                  <a:ea typeface="Lato"/>
                  <a:cs typeface="Arial"/>
                </a:rPr>
                <a:t> n = 204</a:t>
              </a:r>
              <a:endParaRPr lang="en-GB" sz="1350" dirty="0">
                <a:solidFill>
                  <a:schemeClr val="bg1"/>
                </a:solidFill>
                <a:latin typeface="Lato"/>
                <a:ea typeface="Lato"/>
                <a:cs typeface="Arial" panose="020B0604020202020204" pitchFamily="34" charset="0"/>
              </a:endParaRPr>
            </a:p>
            <a:p>
              <a:pPr marL="0" indent="0" algn="just" defTabSz="685800">
                <a:buNone/>
                <a:defRPr/>
              </a:pPr>
              <a:endParaRPr lang="en-GB" sz="1350" dirty="0">
                <a:solidFill>
                  <a:srgbClr val="000000"/>
                </a:solidFill>
                <a:latin typeface="Lato"/>
                <a:ea typeface="Lato"/>
                <a:cs typeface="Arial" panose="020B0604020202020204" pitchFamily="34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CE3E780-10BC-61C2-9C51-43F3F715B4D5}"/>
                </a:ext>
              </a:extLst>
            </p:cNvPr>
            <p:cNvSpPr txBox="1"/>
            <p:nvPr/>
          </p:nvSpPr>
          <p:spPr>
            <a:xfrm>
              <a:off x="8743425" y="5142422"/>
              <a:ext cx="2006789" cy="24622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GB" sz="1000" i="1" dirty="0">
                  <a:solidFill>
                    <a:srgbClr val="FFFFFF"/>
                  </a:solidFill>
                  <a:latin typeface="Lato"/>
                  <a:ea typeface="Lato"/>
                  <a:cs typeface="Arial"/>
                </a:rPr>
                <a:t>Photo: </a:t>
              </a:r>
              <a:r>
                <a:rPr lang="en-GB" sz="1000" i="1" dirty="0">
                  <a:solidFill>
                    <a:srgbClr val="FFFFFF"/>
                  </a:solidFill>
                  <a:latin typeface="Lato"/>
                  <a:ea typeface="Lato"/>
                  <a:cs typeface="Arial"/>
                  <a:hlinkClick r:id="rId9"/>
                </a:rPr>
                <a:t>OPERANDUM</a:t>
              </a:r>
            </a:p>
          </p:txBody>
        </p:sp>
      </p:grpSp>
      <p:sp>
        <p:nvSpPr>
          <p:cNvPr id="38" name="TextBox 1">
            <a:extLst>
              <a:ext uri="{FF2B5EF4-FFF2-40B4-BE49-F238E27FC236}">
                <a16:creationId xmlns:a16="http://schemas.microsoft.com/office/drawing/2014/main" id="{F9A66E0B-12F5-3994-1D3C-D6E0F30B57CB}"/>
              </a:ext>
            </a:extLst>
          </p:cNvPr>
          <p:cNvSpPr txBox="1"/>
          <p:nvPr/>
        </p:nvSpPr>
        <p:spPr>
          <a:xfrm>
            <a:off x="409935" y="1153266"/>
            <a:ext cx="9287993" cy="129266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Lato"/>
                <a:ea typeface="Lato"/>
                <a:cs typeface="Arial"/>
              </a:rPr>
              <a:t>Citizen</a:t>
            </a:r>
            <a:r>
              <a:rPr lang="en-GB" sz="1800" dirty="0">
                <a:latin typeface="Lato"/>
                <a:ea typeface="Lato"/>
                <a:cs typeface="Arial"/>
              </a:rPr>
              <a:t> surveys conducted with surrounding residents</a:t>
            </a:r>
            <a:r>
              <a:rPr lang="en-GB" dirty="0">
                <a:latin typeface="Lato"/>
                <a:ea typeface="Lato"/>
                <a:cs typeface="Arial"/>
              </a:rPr>
              <a:t> in OALs:</a:t>
            </a:r>
            <a:endParaRPr lang="en-GB" dirty="0">
              <a:latin typeface="Calibri" panose="020F0502020204030204"/>
              <a:ea typeface="Lato"/>
              <a:cs typeface="Calibri" panose="020F0502020204030204"/>
            </a:endParaRPr>
          </a:p>
          <a:p>
            <a:endParaRPr lang="en-GB" sz="600" dirty="0">
              <a:latin typeface="Lato"/>
              <a:ea typeface="Lato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GB" i="1" dirty="0">
                <a:latin typeface="Arial"/>
                <a:ea typeface="Lato"/>
                <a:cs typeface="Arial"/>
              </a:rPr>
              <a:t>Is there public acceptance of </a:t>
            </a:r>
            <a:r>
              <a:rPr lang="en-GB" i="1" dirty="0" err="1">
                <a:latin typeface="Arial"/>
                <a:ea typeface="Lato"/>
                <a:cs typeface="Arial"/>
              </a:rPr>
              <a:t>NbS</a:t>
            </a:r>
            <a:r>
              <a:rPr lang="en-GB" i="1" dirty="0">
                <a:latin typeface="Arial"/>
                <a:ea typeface="Lato"/>
                <a:cs typeface="Arial"/>
              </a:rPr>
              <a:t>? Why (not)? </a:t>
            </a:r>
            <a:endParaRPr lang="en-GB" i="1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GB" i="1" dirty="0">
                <a:latin typeface="Arial"/>
                <a:ea typeface="Lato"/>
                <a:cs typeface="Arial"/>
              </a:rPr>
              <a:t>How can we increase public acceptance?</a:t>
            </a:r>
            <a:endParaRPr lang="en-GB" i="1" dirty="0">
              <a:cs typeface="Calibri" panose="020F0502020204030204"/>
            </a:endParaRPr>
          </a:p>
          <a:p>
            <a:endParaRPr lang="en-GB" dirty="0">
              <a:latin typeface="Lato"/>
              <a:ea typeface="Lato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1080CE0-7AEC-858E-35A9-0C9F1E7E6D18}"/>
              </a:ext>
            </a:extLst>
          </p:cNvPr>
          <p:cNvSpPr txBox="1"/>
          <p:nvPr/>
        </p:nvSpPr>
        <p:spPr>
          <a:xfrm>
            <a:off x="9800980" y="6014146"/>
            <a:ext cx="6157450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 i="1" dirty="0">
                <a:latin typeface="Lato"/>
                <a:ea typeface="Lato"/>
                <a:cs typeface="Lato"/>
              </a:rPr>
              <a:t>Source: </a:t>
            </a:r>
            <a:r>
              <a:rPr lang="en-GB" sz="1400" i="1" dirty="0">
                <a:latin typeface="Lato"/>
                <a:ea typeface="Lato"/>
                <a:cs typeface="Lato"/>
                <a:hlinkClick r:id="rId10"/>
              </a:rPr>
              <a:t>Anderson et al. (2021)</a:t>
            </a:r>
            <a:endParaRPr lang="en-GB" sz="1400" dirty="0">
              <a:latin typeface="Lato"/>
              <a:ea typeface="Lato"/>
              <a:cs typeface="Lato"/>
              <a:hlinkClick r:id="rId10"/>
            </a:endParaRPr>
          </a:p>
        </p:txBody>
      </p:sp>
    </p:spTree>
    <p:extLst>
      <p:ext uri="{BB962C8B-B14F-4D97-AF65-F5344CB8AC3E}">
        <p14:creationId xmlns:p14="http://schemas.microsoft.com/office/powerpoint/2010/main" val="18611965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nl-NL" dirty="0">
              <a:solidFill>
                <a:srgbClr val="34C4F2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nl-NL" dirty="0">
              <a:solidFill>
                <a:srgbClr val="34C4F2"/>
              </a:solidFill>
              <a:latin typeface="Lato"/>
              <a:ea typeface="Lato"/>
              <a:cs typeface="Lato"/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Lato"/>
                  <a:ea typeface="Lato"/>
                  <a:cs typeface="Lato"/>
                </a:rPr>
                <a:t>EU funded project</a:t>
              </a:r>
              <a:br>
                <a:rPr lang="en-US" sz="11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 dirty="0">
                  <a:solidFill>
                    <a:schemeClr val="bg1"/>
                  </a:solidFill>
                  <a:latin typeface="Lato"/>
                  <a:ea typeface="Lato"/>
                  <a:cs typeface="Lato"/>
                </a:rPr>
                <a:t>GA no. </a:t>
              </a:r>
              <a:r>
                <a:rPr lang="en-GB" sz="1100" dirty="0">
                  <a:solidFill>
                    <a:schemeClr val="bg1"/>
                  </a:solidFill>
                  <a:effectLst/>
                  <a:latin typeface="Lato"/>
                  <a:ea typeface="Lato"/>
                  <a:cs typeface="Lato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/>
                <a:ea typeface="Lato"/>
                <a:cs typeface="Lato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OPERANDUM Case Studies: Public Acceptance</a:t>
            </a:r>
          </a:p>
          <a:p>
            <a:endParaRPr lang="en-GB" sz="3200" b="1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17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5B69895-961A-9302-54F3-0AA7789120FB}"/>
              </a:ext>
            </a:extLst>
          </p:cNvPr>
          <p:cNvSpPr txBox="1"/>
          <p:nvPr/>
        </p:nvSpPr>
        <p:spPr>
          <a:xfrm>
            <a:off x="8835750" y="1173413"/>
            <a:ext cx="3184672" cy="10926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  <a:prstDash val="dash"/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300" b="1" dirty="0">
                <a:latin typeface="Lato"/>
                <a:ea typeface="Lato"/>
                <a:cs typeface="Arial"/>
              </a:rPr>
              <a:t>Data and methods:</a:t>
            </a:r>
          </a:p>
          <a:p>
            <a:pPr marL="342900" indent="-342900">
              <a:buAutoNum type="arabicParenR"/>
            </a:pPr>
            <a:r>
              <a:rPr lang="en-GB" sz="1300" dirty="0">
                <a:latin typeface="Lato"/>
                <a:ea typeface="Lato"/>
                <a:cs typeface="Arial"/>
              </a:rPr>
              <a:t>Descriptive statistics</a:t>
            </a:r>
            <a:endParaRPr lang="en-GB" sz="1300">
              <a:latin typeface="Lato"/>
              <a:ea typeface="Lato"/>
              <a:cs typeface="Lato"/>
            </a:endParaRPr>
          </a:p>
          <a:p>
            <a:pPr marL="342900" indent="-342900">
              <a:buAutoNum type="arabicParenR"/>
            </a:pPr>
            <a:r>
              <a:rPr lang="en-GB" sz="1300" dirty="0">
                <a:latin typeface="Lato"/>
                <a:ea typeface="Lato"/>
                <a:cs typeface="Arial"/>
              </a:rPr>
              <a:t>Survey comments</a:t>
            </a:r>
          </a:p>
          <a:p>
            <a:pPr marL="342900" indent="-342900">
              <a:buAutoNum type="arabicParenR"/>
            </a:pPr>
            <a:r>
              <a:rPr lang="en-GB" sz="1300" dirty="0">
                <a:latin typeface="Lato"/>
                <a:ea typeface="Lato"/>
                <a:cs typeface="Arial"/>
              </a:rPr>
              <a:t>Correlations and regression models</a:t>
            </a:r>
          </a:p>
          <a:p>
            <a:pPr marL="342900" indent="-342900">
              <a:buAutoNum type="arabicParenR"/>
            </a:pPr>
            <a:r>
              <a:rPr lang="en-GB" sz="1300" dirty="0">
                <a:latin typeface="Lato"/>
                <a:ea typeface="Lato"/>
                <a:cs typeface="Arial"/>
              </a:rPr>
              <a:t>Expert knowledge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AC14F4A-997D-7E9B-6029-DF88B72977EA}"/>
              </a:ext>
            </a:extLst>
          </p:cNvPr>
          <p:cNvGrpSpPr/>
          <p:nvPr/>
        </p:nvGrpSpPr>
        <p:grpSpPr>
          <a:xfrm>
            <a:off x="2064612" y="2154723"/>
            <a:ext cx="7931879" cy="3688553"/>
            <a:chOff x="2344759" y="888459"/>
            <a:chExt cx="7931879" cy="368855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00BAFC8-C718-2E22-E015-8D51E0D1C585}"/>
                </a:ext>
              </a:extLst>
            </p:cNvPr>
            <p:cNvSpPr txBox="1"/>
            <p:nvPr/>
          </p:nvSpPr>
          <p:spPr>
            <a:xfrm rot="16200000">
              <a:off x="2284532" y="1800769"/>
              <a:ext cx="702239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GB" sz="1800" dirty="0">
                  <a:latin typeface="Lato"/>
                  <a:ea typeface="Lato"/>
                  <a:cs typeface="Lato"/>
                </a:rPr>
                <a:t>Risk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94B03C6-F8E3-2873-640C-F578D3450FAA}"/>
                </a:ext>
              </a:extLst>
            </p:cNvPr>
            <p:cNvSpPr txBox="1"/>
            <p:nvPr/>
          </p:nvSpPr>
          <p:spPr>
            <a:xfrm rot="16200000">
              <a:off x="2140428" y="2822972"/>
              <a:ext cx="1001650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GB" sz="1800" dirty="0">
                  <a:latin typeface="Lato"/>
                  <a:ea typeface="Lato"/>
                  <a:cs typeface="Lato"/>
                </a:rPr>
                <a:t>Nature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3A6D6947-CA55-7D97-CD93-C6B40EF203F4}"/>
                </a:ext>
              </a:extLst>
            </p:cNvPr>
            <p:cNvSpPr txBox="1"/>
            <p:nvPr/>
          </p:nvSpPr>
          <p:spPr>
            <a:xfrm rot="16200000">
              <a:off x="2228417" y="3885156"/>
              <a:ext cx="825670" cy="369332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GB" sz="1800" dirty="0">
                  <a:latin typeface="Lato"/>
                  <a:ea typeface="Lato"/>
                  <a:cs typeface="Lato"/>
                </a:rPr>
                <a:t>Place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3276179-CF1A-9E6C-F068-C890381F562D}"/>
                </a:ext>
              </a:extLst>
            </p:cNvPr>
            <p:cNvGrpSpPr/>
            <p:nvPr/>
          </p:nvGrpSpPr>
          <p:grpSpPr>
            <a:xfrm>
              <a:off x="2344759" y="888459"/>
              <a:ext cx="7931879" cy="3688553"/>
              <a:chOff x="2344759" y="888459"/>
              <a:chExt cx="7931879" cy="3688553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F93AC99-0E21-BE85-1A74-903EE2C13C03}"/>
                  </a:ext>
                </a:extLst>
              </p:cNvPr>
              <p:cNvSpPr txBox="1"/>
              <p:nvPr/>
            </p:nvSpPr>
            <p:spPr>
              <a:xfrm>
                <a:off x="2344759" y="897654"/>
                <a:ext cx="3021981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r>
                  <a:rPr lang="en-GB" sz="1600" i="1" dirty="0">
                    <a:latin typeface="Lato"/>
                    <a:ea typeface="Lato"/>
                    <a:cs typeface="Arial"/>
                  </a:rPr>
                  <a:t>How do public perceptions of…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0440EC4-0427-5F5E-AC73-D2410527BF42}"/>
                  </a:ext>
                </a:extLst>
              </p:cNvPr>
              <p:cNvSpPr txBox="1"/>
              <p:nvPr/>
            </p:nvSpPr>
            <p:spPr>
              <a:xfrm>
                <a:off x="7138007" y="888459"/>
                <a:ext cx="1074333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r>
                  <a:rPr lang="en-GB" sz="1600" i="1" dirty="0">
                    <a:latin typeface="Lato"/>
                    <a:ea typeface="Lato"/>
                    <a:cs typeface="Arial"/>
                  </a:rPr>
                  <a:t>Lead to…</a:t>
                </a:r>
              </a:p>
            </p:txBody>
          </p:sp>
          <p:sp>
            <p:nvSpPr>
              <p:cNvPr id="22" name="Rounded Rectangle 4">
                <a:extLst>
                  <a:ext uri="{FF2B5EF4-FFF2-40B4-BE49-F238E27FC236}">
                    <a16:creationId xmlns:a16="http://schemas.microsoft.com/office/drawing/2014/main" id="{034ADBE6-D346-5479-1AF6-970A6E5AB84C}"/>
                  </a:ext>
                </a:extLst>
              </p:cNvPr>
              <p:cNvSpPr/>
              <p:nvPr/>
            </p:nvSpPr>
            <p:spPr>
              <a:xfrm>
                <a:off x="2825917" y="1623923"/>
                <a:ext cx="2626114" cy="868702"/>
              </a:xfrm>
              <a:prstGeom prst="roundRect">
                <a:avLst/>
              </a:prstGeom>
              <a:solidFill>
                <a:srgbClr val="FAAF4D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500" dirty="0">
                    <a:solidFill>
                      <a:schemeClr val="tx1"/>
                    </a:solidFill>
                    <a:latin typeface="Lato"/>
                    <a:ea typeface="Lato"/>
                    <a:cs typeface="Lato"/>
                  </a:rPr>
                  <a:t>Risk perception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500" dirty="0">
                    <a:solidFill>
                      <a:schemeClr val="tx1"/>
                    </a:solidFill>
                    <a:latin typeface="Lato"/>
                    <a:ea typeface="Lato"/>
                    <a:cs typeface="Lato"/>
                  </a:rPr>
                  <a:t>Risk tolerance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500" dirty="0">
                    <a:solidFill>
                      <a:schemeClr val="tx1"/>
                    </a:solidFill>
                    <a:latin typeface="Lato"/>
                    <a:ea typeface="Lato"/>
                    <a:cs typeface="Lato"/>
                  </a:rPr>
                  <a:t>Future impacts</a:t>
                </a:r>
              </a:p>
            </p:txBody>
          </p:sp>
          <p:sp>
            <p:nvSpPr>
              <p:cNvPr id="29" name="Rounded Rectangle 15">
                <a:extLst>
                  <a:ext uri="{FF2B5EF4-FFF2-40B4-BE49-F238E27FC236}">
                    <a16:creationId xmlns:a16="http://schemas.microsoft.com/office/drawing/2014/main" id="{04B31D30-AD36-213F-EA02-10EAD8274341}"/>
                  </a:ext>
                </a:extLst>
              </p:cNvPr>
              <p:cNvSpPr/>
              <p:nvPr/>
            </p:nvSpPr>
            <p:spPr>
              <a:xfrm>
                <a:off x="2825917" y="2657332"/>
                <a:ext cx="2626114" cy="868702"/>
              </a:xfrm>
              <a:prstGeom prst="roundRect">
                <a:avLst/>
              </a:prstGeom>
              <a:solidFill>
                <a:srgbClr val="8DC548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500" dirty="0">
                    <a:solidFill>
                      <a:schemeClr val="tx1"/>
                    </a:solidFill>
                    <a:latin typeface="Lato"/>
                    <a:ea typeface="Lato"/>
                    <a:cs typeface="Lato"/>
                  </a:rPr>
                  <a:t>Commitment to nature 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500" dirty="0">
                    <a:solidFill>
                      <a:schemeClr val="tx1"/>
                    </a:solidFill>
                    <a:latin typeface="Lato"/>
                    <a:ea typeface="Lato"/>
                    <a:cs typeface="Lato"/>
                  </a:rPr>
                  <a:t>Responsibility for nature</a:t>
                </a:r>
              </a:p>
            </p:txBody>
          </p:sp>
          <p:sp>
            <p:nvSpPr>
              <p:cNvPr id="34" name="Rounded Rectangle 21">
                <a:extLst>
                  <a:ext uri="{FF2B5EF4-FFF2-40B4-BE49-F238E27FC236}">
                    <a16:creationId xmlns:a16="http://schemas.microsoft.com/office/drawing/2014/main" id="{7CA6F5E5-AD41-CAEF-D647-C4D36A24C5ED}"/>
                  </a:ext>
                </a:extLst>
              </p:cNvPr>
              <p:cNvSpPr/>
              <p:nvPr/>
            </p:nvSpPr>
            <p:spPr>
              <a:xfrm>
                <a:off x="7791030" y="2134643"/>
                <a:ext cx="1853331" cy="86870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r>
                  <a:rPr lang="en-GB" sz="1600" dirty="0">
                    <a:solidFill>
                      <a:schemeClr val="tx1"/>
                    </a:solidFill>
                    <a:latin typeface="Lato"/>
                    <a:ea typeface="Lato"/>
                    <a:cs typeface="Lato"/>
                  </a:rPr>
                  <a:t>Attitudinal acceptance 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36E0145F-9F56-3855-2B57-88D9A2D6386C}"/>
                  </a:ext>
                </a:extLst>
              </p:cNvPr>
              <p:cNvSpPr txBox="1"/>
              <p:nvPr/>
            </p:nvSpPr>
            <p:spPr>
              <a:xfrm rot="16200000">
                <a:off x="6081126" y="2904366"/>
                <a:ext cx="2964588" cy="36933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pPr algn="ctr"/>
                <a:r>
                  <a:rPr lang="en-GB" sz="1800" dirty="0">
                    <a:latin typeface="Lato"/>
                    <a:ea typeface="Lato"/>
                    <a:cs typeface="Lato"/>
                  </a:rPr>
                  <a:t>Public acceptance</a:t>
                </a:r>
              </a:p>
            </p:txBody>
          </p:sp>
          <p:sp>
            <p:nvSpPr>
              <p:cNvPr id="42" name="Rounded Rectangle 25">
                <a:extLst>
                  <a:ext uri="{FF2B5EF4-FFF2-40B4-BE49-F238E27FC236}">
                    <a16:creationId xmlns:a16="http://schemas.microsoft.com/office/drawing/2014/main" id="{808881E4-CB6A-C0D9-796E-C2276BDC160C}"/>
                  </a:ext>
                </a:extLst>
              </p:cNvPr>
              <p:cNvSpPr/>
              <p:nvPr/>
            </p:nvSpPr>
            <p:spPr>
              <a:xfrm>
                <a:off x="2825917" y="3708310"/>
                <a:ext cx="2626114" cy="868702"/>
              </a:xfrm>
              <a:prstGeom prst="roundRect">
                <a:avLst/>
              </a:prstGeom>
              <a:solidFill>
                <a:srgbClr val="34C4F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sz="1500" dirty="0">
                    <a:solidFill>
                      <a:schemeClr val="tx1"/>
                    </a:solidFill>
                    <a:latin typeface="Lato"/>
                    <a:ea typeface="Lato"/>
                    <a:cs typeface="Lato"/>
                  </a:rPr>
                  <a:t>Connectedness to place</a:t>
                </a:r>
              </a:p>
            </p:txBody>
          </p:sp>
          <p:sp>
            <p:nvSpPr>
              <p:cNvPr id="50" name="Rounded Rectangle 27">
                <a:extLst>
                  <a:ext uri="{FF2B5EF4-FFF2-40B4-BE49-F238E27FC236}">
                    <a16:creationId xmlns:a16="http://schemas.microsoft.com/office/drawing/2014/main" id="{BDE6DAA5-AA50-994F-64D6-F9027B39D3EC}"/>
                  </a:ext>
                </a:extLst>
              </p:cNvPr>
              <p:cNvSpPr/>
              <p:nvPr/>
            </p:nvSpPr>
            <p:spPr>
              <a:xfrm>
                <a:off x="7813399" y="3209608"/>
                <a:ext cx="1853331" cy="868702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r>
                  <a:rPr lang="en-GB" sz="1600" dirty="0">
                    <a:solidFill>
                      <a:schemeClr val="tx1"/>
                    </a:solidFill>
                    <a:latin typeface="Lato"/>
                    <a:ea typeface="Lato"/>
                    <a:cs typeface="Lato"/>
                  </a:rPr>
                  <a:t>Behavioural acceptance </a:t>
                </a:r>
              </a:p>
            </p:txBody>
          </p:sp>
          <p:cxnSp>
            <p:nvCxnSpPr>
              <p:cNvPr id="54" name="Straight Arrow Connector 53">
                <a:extLst>
                  <a:ext uri="{FF2B5EF4-FFF2-40B4-BE49-F238E27FC236}">
                    <a16:creationId xmlns:a16="http://schemas.microsoft.com/office/drawing/2014/main" id="{B8CB7015-ADC6-ECD7-0275-7882CD72692E}"/>
                  </a:ext>
                </a:extLst>
              </p:cNvPr>
              <p:cNvCxnSpPr/>
              <p:nvPr/>
            </p:nvCxnSpPr>
            <p:spPr>
              <a:xfrm>
                <a:off x="5452032" y="2058274"/>
                <a:ext cx="1926723" cy="1030758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Arrow Connector 57">
                <a:extLst>
                  <a:ext uri="{FF2B5EF4-FFF2-40B4-BE49-F238E27FC236}">
                    <a16:creationId xmlns:a16="http://schemas.microsoft.com/office/drawing/2014/main" id="{750CF1DD-ADD9-50A9-F7E1-40EABF701D4C}"/>
                  </a:ext>
                </a:extLst>
              </p:cNvPr>
              <p:cNvCxnSpPr/>
              <p:nvPr/>
            </p:nvCxnSpPr>
            <p:spPr>
              <a:xfrm flipV="1">
                <a:off x="5452032" y="3089033"/>
                <a:ext cx="1926723" cy="2651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Arrow Connector 61">
                <a:extLst>
                  <a:ext uri="{FF2B5EF4-FFF2-40B4-BE49-F238E27FC236}">
                    <a16:creationId xmlns:a16="http://schemas.microsoft.com/office/drawing/2014/main" id="{830FA017-8BF3-0406-B313-9BA9C8B84566}"/>
                  </a:ext>
                </a:extLst>
              </p:cNvPr>
              <p:cNvCxnSpPr/>
              <p:nvPr/>
            </p:nvCxnSpPr>
            <p:spPr>
              <a:xfrm flipV="1">
                <a:off x="5452032" y="3089033"/>
                <a:ext cx="1926723" cy="1053629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CCB5E613-E09D-B984-BD54-F593516AD981}"/>
                  </a:ext>
                </a:extLst>
              </p:cNvPr>
              <p:cNvSpPr txBox="1"/>
              <p:nvPr/>
            </p:nvSpPr>
            <p:spPr>
              <a:xfrm>
                <a:off x="6269358" y="2185266"/>
                <a:ext cx="292068" cy="36933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r>
                  <a:rPr lang="en-GB" sz="1800" dirty="0">
                    <a:latin typeface="Lato"/>
                    <a:ea typeface="Lato"/>
                    <a:cs typeface="Lato"/>
                  </a:rPr>
                  <a:t>?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4D212506-96A3-3083-4046-5EE0028FA424}"/>
                  </a:ext>
                </a:extLst>
              </p:cNvPr>
              <p:cNvSpPr txBox="1"/>
              <p:nvPr/>
            </p:nvSpPr>
            <p:spPr>
              <a:xfrm>
                <a:off x="6269358" y="2741998"/>
                <a:ext cx="292068" cy="36933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r>
                  <a:rPr lang="en-GB" sz="1800" dirty="0">
                    <a:latin typeface="Lato"/>
                    <a:ea typeface="Lato"/>
                    <a:cs typeface="Lato"/>
                  </a:rPr>
                  <a:t>?</a:t>
                </a:r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4ED59F40-F0D1-3EDA-F7A0-134054366F0C}"/>
                  </a:ext>
                </a:extLst>
              </p:cNvPr>
              <p:cNvSpPr txBox="1"/>
              <p:nvPr/>
            </p:nvSpPr>
            <p:spPr>
              <a:xfrm>
                <a:off x="6269358" y="3245189"/>
                <a:ext cx="292068" cy="36933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r>
                  <a:rPr lang="en-GB" sz="1800" dirty="0">
                    <a:latin typeface="Lato"/>
                    <a:ea typeface="Lato"/>
                    <a:cs typeface="Lato"/>
                  </a:rPr>
                  <a:t>?</a:t>
                </a:r>
              </a:p>
            </p:txBody>
          </p:sp>
          <p:cxnSp>
            <p:nvCxnSpPr>
              <p:cNvPr id="71" name="Curved Connector 2">
                <a:extLst>
                  <a:ext uri="{FF2B5EF4-FFF2-40B4-BE49-F238E27FC236}">
                    <a16:creationId xmlns:a16="http://schemas.microsoft.com/office/drawing/2014/main" id="{E7402364-9871-CFBB-7685-79E114CDB99C}"/>
                  </a:ext>
                </a:extLst>
              </p:cNvPr>
              <p:cNvCxnSpPr/>
              <p:nvPr/>
            </p:nvCxnSpPr>
            <p:spPr>
              <a:xfrm>
                <a:off x="9644361" y="2568995"/>
                <a:ext cx="22369" cy="1074965"/>
              </a:xfrm>
              <a:prstGeom prst="curvedConnector3">
                <a:avLst>
                  <a:gd name="adj1" fmla="val 2810389"/>
                </a:avLst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15D458C9-0BED-B09C-675F-596D4BA18A7C}"/>
                  </a:ext>
                </a:extLst>
              </p:cNvPr>
              <p:cNvSpPr txBox="1"/>
              <p:nvPr/>
            </p:nvSpPr>
            <p:spPr>
              <a:xfrm>
                <a:off x="9984570" y="2916738"/>
                <a:ext cx="292068" cy="36933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r>
                  <a:rPr lang="en-GB" sz="1800" dirty="0">
                    <a:latin typeface="Lato"/>
                    <a:ea typeface="Lato"/>
                    <a:cs typeface="Lato"/>
                  </a:rPr>
                  <a:t>?</a:t>
                </a:r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F65DA347-8FFF-8195-385B-5C7C0DD7F31A}"/>
              </a:ext>
            </a:extLst>
          </p:cNvPr>
          <p:cNvSpPr txBox="1"/>
          <p:nvPr/>
        </p:nvSpPr>
        <p:spPr>
          <a:xfrm>
            <a:off x="9800980" y="6014146"/>
            <a:ext cx="6157450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 i="1" dirty="0">
                <a:latin typeface="Lato"/>
                <a:ea typeface="Lato"/>
                <a:cs typeface="Lato"/>
              </a:rPr>
              <a:t>Source: </a:t>
            </a:r>
            <a:r>
              <a:rPr lang="en-GB" sz="1400" i="1" dirty="0">
                <a:latin typeface="Lato"/>
                <a:ea typeface="Lato"/>
                <a:cs typeface="Lato"/>
                <a:hlinkClick r:id="rId5"/>
              </a:rPr>
              <a:t>Anderson et al. (2021)</a:t>
            </a:r>
            <a:endParaRPr lang="en-GB" sz="1400" dirty="0">
              <a:latin typeface="Lato"/>
              <a:ea typeface="Lato"/>
              <a:cs typeface="Lato"/>
              <a:hlinkClick r:id="rId5"/>
            </a:endParaRPr>
          </a:p>
        </p:txBody>
      </p:sp>
    </p:spTree>
    <p:extLst>
      <p:ext uri="{BB962C8B-B14F-4D97-AF65-F5344CB8AC3E}">
        <p14:creationId xmlns:p14="http://schemas.microsoft.com/office/powerpoint/2010/main" val="239803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nl-NL" dirty="0">
              <a:solidFill>
                <a:srgbClr val="34C4F2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nl-NL" dirty="0">
              <a:solidFill>
                <a:srgbClr val="34C4F2"/>
              </a:solidFill>
              <a:latin typeface="Lato"/>
              <a:ea typeface="Lato"/>
              <a:cs typeface="Lato"/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Lato"/>
                  <a:ea typeface="Lato"/>
                  <a:cs typeface="Lato"/>
                </a:rPr>
                <a:t>EU funded project</a:t>
              </a:r>
              <a:br>
                <a:rPr lang="en-US" sz="11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 dirty="0">
                  <a:solidFill>
                    <a:schemeClr val="bg1"/>
                  </a:solidFill>
                  <a:latin typeface="Lato"/>
                  <a:ea typeface="Lato"/>
                  <a:cs typeface="Lato"/>
                </a:rPr>
                <a:t>GA no. </a:t>
              </a:r>
              <a:r>
                <a:rPr lang="en-GB" sz="1100" dirty="0">
                  <a:solidFill>
                    <a:schemeClr val="bg1"/>
                  </a:solidFill>
                  <a:effectLst/>
                  <a:latin typeface="Lato"/>
                  <a:ea typeface="Lato"/>
                  <a:cs typeface="Lato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/>
                <a:ea typeface="Lato"/>
                <a:cs typeface="Lato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OPERANDUM Case Studies: </a:t>
            </a:r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Attitudinal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 Acceptance</a:t>
            </a:r>
          </a:p>
          <a:p>
            <a:endParaRPr lang="en-GB" sz="3200" b="1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18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7811A3DD-FD70-198E-4E9F-85DF9510ADE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6209498"/>
              </p:ext>
            </p:extLst>
          </p:nvPr>
        </p:nvGraphicFramePr>
        <p:xfrm>
          <a:off x="763023" y="2732579"/>
          <a:ext cx="7035248" cy="2741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52AA549B-9AC4-A10F-9D81-52D0A716832C}"/>
              </a:ext>
            </a:extLst>
          </p:cNvPr>
          <p:cNvSpPr/>
          <p:nvPr/>
        </p:nvSpPr>
        <p:spPr>
          <a:xfrm>
            <a:off x="8366351" y="3258836"/>
            <a:ext cx="3464783" cy="203132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 dirty="0">
                <a:latin typeface="Lato"/>
                <a:ea typeface="Calibri" panose="020F0502020204030204" pitchFamily="34" charset="0"/>
                <a:cs typeface="Arial"/>
              </a:rPr>
              <a:t>“Concerns as to actual results” (resp. 46)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i="1" dirty="0">
              <a:latin typeface="Lato"/>
              <a:ea typeface="Calibri" panose="020F0502020204030204" pitchFamily="34" charset="0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i="1" dirty="0">
              <a:latin typeface="Lato"/>
              <a:ea typeface="Calibri" panose="020F0502020204030204" pitchFamily="34" charset="0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 dirty="0">
                <a:latin typeface="Lato"/>
                <a:ea typeface="Calibri" panose="020F0502020204030204" pitchFamily="34" charset="0"/>
                <a:cs typeface="Arial"/>
              </a:rPr>
              <a:t>“Might not be as strong” (resp. 54)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i="1" dirty="0">
              <a:latin typeface="Lato"/>
              <a:ea typeface="Calibri" panose="020F0502020204030204" pitchFamily="34" charset="0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i="1" dirty="0">
              <a:latin typeface="Lato"/>
              <a:ea typeface="Calibri" panose="020F0502020204030204" pitchFamily="34" charset="0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 dirty="0">
                <a:latin typeface="Lato"/>
                <a:ea typeface="Calibri" panose="020F0502020204030204" pitchFamily="34" charset="0"/>
                <a:cs typeface="Arial"/>
              </a:rPr>
              <a:t>“I am not sure damage by waves can be constrained by natural measures” (resp. 62)</a:t>
            </a:r>
            <a:endParaRPr lang="en-GB" sz="1400">
              <a:latin typeface="Calibri"/>
              <a:ea typeface="Lato"/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B48367-D2FC-E0E9-F8B7-61DAEA5D9236}"/>
              </a:ext>
            </a:extLst>
          </p:cNvPr>
          <p:cNvSpPr txBox="1"/>
          <p:nvPr/>
        </p:nvSpPr>
        <p:spPr>
          <a:xfrm>
            <a:off x="1851168" y="1743499"/>
            <a:ext cx="4623382" cy="8925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de-DE" sz="1600" b="1" dirty="0" err="1">
                <a:solidFill>
                  <a:srgbClr val="4BC445"/>
                </a:solidFill>
                <a:latin typeface="Lato"/>
                <a:ea typeface="Lato"/>
                <a:cs typeface="Arial"/>
              </a:rPr>
              <a:t>Effectiveness</a:t>
            </a:r>
            <a:r>
              <a:rPr lang="de-DE" sz="1600" b="1" dirty="0">
                <a:solidFill>
                  <a:srgbClr val="4BC445"/>
                </a:solidFill>
                <a:latin typeface="Lato"/>
                <a:ea typeface="Lato"/>
                <a:cs typeface="Arial"/>
              </a:rPr>
              <a:t> </a:t>
            </a:r>
            <a:r>
              <a:rPr lang="de-DE" sz="1600" b="1" dirty="0" err="1">
                <a:solidFill>
                  <a:srgbClr val="4BC445"/>
                </a:solidFill>
                <a:latin typeface="Lato"/>
                <a:ea typeface="Lato"/>
                <a:cs typeface="Arial"/>
              </a:rPr>
              <a:t>of</a:t>
            </a:r>
            <a:r>
              <a:rPr lang="de-DE" sz="1600" b="1" dirty="0">
                <a:solidFill>
                  <a:srgbClr val="4BC445"/>
                </a:solidFill>
                <a:latin typeface="Lato"/>
                <a:ea typeface="Lato"/>
                <a:cs typeface="Arial"/>
              </a:rPr>
              <a:t> </a:t>
            </a:r>
            <a:r>
              <a:rPr lang="de-DE" sz="1600" b="1" dirty="0" err="1">
                <a:solidFill>
                  <a:srgbClr val="4BC445"/>
                </a:solidFill>
                <a:latin typeface="Lato"/>
                <a:ea typeface="Lato"/>
                <a:cs typeface="Arial"/>
              </a:rPr>
              <a:t>NbS</a:t>
            </a:r>
            <a:endParaRPr lang="en-US">
              <a:solidFill>
                <a:srgbClr val="4BC445"/>
              </a:solidFill>
              <a:latin typeface="Calibri" panose="020F0502020204030204"/>
              <a:ea typeface="Lato"/>
              <a:cs typeface="Calibri" panose="020F0502020204030204"/>
            </a:endParaRPr>
          </a:p>
          <a:p>
            <a:pPr algn="ctr"/>
            <a:br>
              <a:rPr lang="en-GB" sz="1200" b="1" dirty="0">
                <a:latin typeface="Lato"/>
                <a:ea typeface="Lato"/>
                <a:cs typeface="Arial"/>
              </a:rPr>
            </a:br>
            <a:r>
              <a:rPr lang="en-GB" sz="1200" b="1" dirty="0" err="1">
                <a:latin typeface="Lato"/>
                <a:ea typeface="Lato"/>
                <a:cs typeface="Arial"/>
              </a:rPr>
              <a:t>Catterline</a:t>
            </a:r>
            <a:r>
              <a:rPr lang="en-GB" sz="1200" b="1" dirty="0">
                <a:latin typeface="Lato"/>
                <a:ea typeface="Lato"/>
                <a:cs typeface="Arial"/>
              </a:rPr>
              <a:t>, Scotland, UK (n=66)</a:t>
            </a:r>
            <a:br>
              <a:rPr lang="en-GB" sz="1600" b="1" dirty="0">
                <a:latin typeface="Lato"/>
                <a:ea typeface="Lato"/>
                <a:cs typeface="Arial"/>
              </a:rPr>
            </a:br>
            <a:r>
              <a:rPr lang="en-GB" sz="6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.</a:t>
            </a:r>
            <a:r>
              <a:rPr lang="en-GB" sz="1200" i="1" dirty="0">
                <a:latin typeface="Lato"/>
                <a:ea typeface="Lato"/>
                <a:cs typeface="Arial"/>
              </a:rPr>
              <a:t>Standardized mean scores (1 is total agreement)</a:t>
            </a:r>
            <a:endParaRPr lang="en-US" dirty="0">
              <a:cs typeface="Calibri"/>
            </a:endParaRPr>
          </a:p>
        </p:txBody>
      </p:sp>
      <p:pic>
        <p:nvPicPr>
          <p:cNvPr id="2" name="Graphic 3" descr="Group of women with solid fill">
            <a:extLst>
              <a:ext uri="{FF2B5EF4-FFF2-40B4-BE49-F238E27FC236}">
                <a16:creationId xmlns:a16="http://schemas.microsoft.com/office/drawing/2014/main" id="{AD83F344-92BE-3BF5-E45A-755F332B17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17300" y="2077882"/>
            <a:ext cx="914400" cy="914400"/>
          </a:xfrm>
          <a:prstGeom prst="rect">
            <a:avLst/>
          </a:prstGeom>
        </p:spPr>
      </p:pic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id="{BE321618-E7D1-8294-D9CB-F5EE286467E1}"/>
              </a:ext>
            </a:extLst>
          </p:cNvPr>
          <p:cNvSpPr/>
          <p:nvPr/>
        </p:nvSpPr>
        <p:spPr>
          <a:xfrm rot="480000">
            <a:off x="10130393" y="1439101"/>
            <a:ext cx="910441" cy="613558"/>
          </a:xfrm>
          <a:prstGeom prst="cloud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2F747F5-C4B4-A646-7255-8A77DE47EEB0}"/>
              </a:ext>
            </a:extLst>
          </p:cNvPr>
          <p:cNvSpPr/>
          <p:nvPr/>
        </p:nvSpPr>
        <p:spPr>
          <a:xfrm>
            <a:off x="579138" y="1605727"/>
            <a:ext cx="7261339" cy="4212374"/>
          </a:xfrm>
          <a:prstGeom prst="roundRect">
            <a:avLst/>
          </a:prstGeom>
          <a:noFill/>
          <a:ln>
            <a:solidFill>
              <a:srgbClr val="4BC4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232820-41A4-A72D-9C5F-743AB7B44431}"/>
              </a:ext>
            </a:extLst>
          </p:cNvPr>
          <p:cNvSpPr txBox="1"/>
          <p:nvPr/>
        </p:nvSpPr>
        <p:spPr>
          <a:xfrm>
            <a:off x="9800980" y="6014146"/>
            <a:ext cx="6157450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 i="1" dirty="0">
                <a:latin typeface="Lato"/>
                <a:ea typeface="Lato"/>
                <a:cs typeface="Lato"/>
              </a:rPr>
              <a:t>Source: </a:t>
            </a:r>
            <a:r>
              <a:rPr lang="en-GB" sz="1400" i="1" dirty="0">
                <a:latin typeface="Lato"/>
                <a:ea typeface="Lato"/>
                <a:cs typeface="Lato"/>
                <a:hlinkClick r:id="rId8"/>
              </a:rPr>
              <a:t>Anderson et al. (2021)</a:t>
            </a:r>
            <a:endParaRPr lang="en-GB" sz="1400" dirty="0">
              <a:latin typeface="Lato"/>
              <a:ea typeface="Lato"/>
              <a:cs typeface="Lato"/>
              <a:hlinkClick r:id="rId8"/>
            </a:endParaRPr>
          </a:p>
        </p:txBody>
      </p:sp>
    </p:spTree>
    <p:extLst>
      <p:ext uri="{BB962C8B-B14F-4D97-AF65-F5344CB8AC3E}">
        <p14:creationId xmlns:p14="http://schemas.microsoft.com/office/powerpoint/2010/main" val="598472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nl-NL" dirty="0">
              <a:solidFill>
                <a:srgbClr val="34C4F2"/>
              </a:solidFill>
              <a:latin typeface="Lato"/>
              <a:ea typeface="Lato"/>
              <a:cs typeface="Lato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nl-NL" dirty="0">
              <a:solidFill>
                <a:srgbClr val="34C4F2"/>
              </a:solidFill>
              <a:latin typeface="Lato"/>
              <a:ea typeface="Lato"/>
              <a:cs typeface="Lato"/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Lato"/>
                  <a:ea typeface="Lato"/>
                  <a:cs typeface="Lato"/>
                </a:rPr>
                <a:t>EU funded project</a:t>
              </a:r>
              <a:br>
                <a:rPr lang="en-US" sz="11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 dirty="0">
                  <a:solidFill>
                    <a:schemeClr val="bg1"/>
                  </a:solidFill>
                  <a:latin typeface="Lato"/>
                  <a:ea typeface="Lato"/>
                  <a:cs typeface="Lato"/>
                </a:rPr>
                <a:t>GA no. </a:t>
              </a:r>
              <a:r>
                <a:rPr lang="en-GB" sz="1100" dirty="0">
                  <a:solidFill>
                    <a:schemeClr val="bg1"/>
                  </a:solidFill>
                  <a:effectLst/>
                  <a:latin typeface="Lato"/>
                  <a:ea typeface="Lato"/>
                  <a:cs typeface="Lato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/>
                <a:ea typeface="Lato"/>
                <a:cs typeface="Lato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2800" b="1" dirty="0">
                <a:solidFill>
                  <a:schemeClr val="bg1"/>
                </a:solidFill>
                <a:latin typeface="Lato"/>
                <a:ea typeface="+mn-lt"/>
                <a:cs typeface="+mn-lt"/>
              </a:rPr>
              <a:t>OPERANDUM Case Studies: </a:t>
            </a:r>
            <a:r>
              <a:rPr lang="de-DE" sz="2800" b="1" dirty="0" err="1">
                <a:solidFill>
                  <a:schemeClr val="bg1"/>
                </a:solidFill>
                <a:latin typeface="Lato"/>
                <a:ea typeface="+mn-lt"/>
                <a:cs typeface="+mn-lt"/>
              </a:rPr>
              <a:t>Behavioural</a:t>
            </a:r>
            <a:r>
              <a:rPr lang="de-DE" sz="2800" b="1" dirty="0">
                <a:solidFill>
                  <a:schemeClr val="bg1"/>
                </a:solidFill>
                <a:latin typeface="Lato"/>
                <a:ea typeface="+mn-lt"/>
                <a:cs typeface="+mn-lt"/>
              </a:rPr>
              <a:t> Acceptance</a:t>
            </a:r>
            <a:endParaRPr lang="en-US" sz="2800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19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26" name="Picture 27" descr="Table&#10;&#10;Description automatically generated">
            <a:extLst>
              <a:ext uri="{FF2B5EF4-FFF2-40B4-BE49-F238E27FC236}">
                <a16:creationId xmlns:a16="http://schemas.microsoft.com/office/drawing/2014/main" id="{7AF7E16B-7DE1-A342-BA70-4E99CF4BBF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4526" y="1156507"/>
            <a:ext cx="4903562" cy="501223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22FDA8E7-5DD3-08E4-BB7C-2C6BB76729B2}"/>
              </a:ext>
            </a:extLst>
          </p:cNvPr>
          <p:cNvSpPr txBox="1"/>
          <p:nvPr/>
        </p:nvSpPr>
        <p:spPr>
          <a:xfrm>
            <a:off x="9800980" y="6014146"/>
            <a:ext cx="6157450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 i="1" dirty="0">
                <a:latin typeface="Lato"/>
                <a:ea typeface="Lato"/>
                <a:cs typeface="Lato"/>
              </a:rPr>
              <a:t>Source: </a:t>
            </a:r>
            <a:r>
              <a:rPr lang="en-GB" sz="1400" i="1" dirty="0">
                <a:latin typeface="Lato"/>
                <a:ea typeface="Lato"/>
                <a:cs typeface="Lato"/>
                <a:hlinkClick r:id="rId6"/>
              </a:rPr>
              <a:t>Anderson et al. (2021)</a:t>
            </a:r>
            <a:endParaRPr lang="en-GB" sz="1400" dirty="0">
              <a:latin typeface="Lato"/>
              <a:ea typeface="Lato"/>
              <a:cs typeface="Lato"/>
              <a:hlinkClick r:id="rId6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22331C8-DD02-D6E7-8DCC-B8EBD964907C}"/>
              </a:ext>
            </a:extLst>
          </p:cNvPr>
          <p:cNvGrpSpPr/>
          <p:nvPr/>
        </p:nvGrpSpPr>
        <p:grpSpPr>
          <a:xfrm>
            <a:off x="8337683" y="1556246"/>
            <a:ext cx="3630492" cy="3717569"/>
            <a:chOff x="8337683" y="1556246"/>
            <a:chExt cx="3630492" cy="3717569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6301DAF-ED1F-D4F3-16E9-BCB92A2B559F}"/>
                </a:ext>
              </a:extLst>
            </p:cNvPr>
            <p:cNvSpPr/>
            <p:nvPr/>
          </p:nvSpPr>
          <p:spPr>
            <a:xfrm>
              <a:off x="8452403" y="3090172"/>
              <a:ext cx="3116843" cy="1805986"/>
            </a:xfrm>
            <a:prstGeom prst="rect">
              <a:avLst/>
            </a:prstGeom>
          </p:spPr>
          <p:txBody>
            <a:bodyPr wrap="square" lIns="91440" tIns="45720" rIns="91440" bIns="45720" anchor="t">
              <a:spAutoFit/>
            </a:bodyPr>
            <a:lstStyle/>
            <a:p>
              <a:pPr marL="285750" indent="-285750">
                <a:buFont typeface="Arial"/>
                <a:buChar char="•"/>
              </a:pPr>
              <a:r>
                <a:rPr lang="en-GB" sz="1400" i="1" dirty="0">
                  <a:latin typeface="Lato"/>
                  <a:ea typeface="+mn-lt"/>
                  <a:cs typeface="+mn-lt"/>
                </a:rPr>
                <a:t>“I am concerned about </a:t>
              </a:r>
              <a:r>
                <a:rPr lang="en-GB" sz="1400" i="1" dirty="0">
                  <a:ea typeface="+mn-lt"/>
                  <a:cs typeface="+mn-lt"/>
                </a:rPr>
                <a:t>negative</a:t>
              </a:r>
              <a:r>
                <a:rPr lang="en-GB" sz="1400" i="1" dirty="0">
                  <a:latin typeface="Lato"/>
                  <a:ea typeface="+mn-lt"/>
                  <a:cs typeface="+mn-lt"/>
                </a:rPr>
                <a:t> impacts”</a:t>
              </a:r>
              <a:endParaRPr lang="en-US" i="1" dirty="0">
                <a:latin typeface="Lato"/>
                <a:ea typeface="Lato"/>
                <a:cs typeface="Calibri" panose="020F0502020204030204"/>
              </a:endParaRPr>
            </a:p>
            <a:p>
              <a:pPr marL="285750" indent="-285750">
                <a:buFont typeface="Arial"/>
                <a:buChar char="•"/>
              </a:pPr>
              <a:endParaRPr lang="en-GB" sz="1400" i="1" dirty="0">
                <a:latin typeface="Lato"/>
                <a:ea typeface="Calibri" panose="020F0502020204030204" pitchFamily="34" charset="0"/>
                <a:cs typeface="Arial"/>
              </a:endParaRPr>
            </a:p>
            <a:p>
              <a:pPr marL="285750" indent="-285750">
                <a:buFont typeface="Arial"/>
                <a:buChar char="•"/>
              </a:pPr>
              <a:r>
                <a:rPr lang="en-GB" sz="1400" i="1" dirty="0">
                  <a:latin typeface="Lato"/>
                  <a:ea typeface="+mn-lt"/>
                  <a:cs typeface="+mn-lt"/>
                </a:rPr>
                <a:t>“When storms come </a:t>
              </a:r>
              <a:r>
                <a:rPr lang="en-GB" sz="1400" i="1" dirty="0" err="1">
                  <a:latin typeface="Lato"/>
                  <a:ea typeface="+mn-lt"/>
                  <a:cs typeface="+mn-lt"/>
                </a:rPr>
                <a:t>NbS</a:t>
              </a:r>
              <a:r>
                <a:rPr lang="en-GB" sz="1400" i="1" dirty="0">
                  <a:latin typeface="Lato"/>
                  <a:ea typeface="+mn-lt"/>
                  <a:cs typeface="+mn-lt"/>
                </a:rPr>
                <a:t> will reduce risk”</a:t>
              </a:r>
              <a:endParaRPr lang="en-GB">
                <a:cs typeface="Calibri" panose="020F0502020204030204"/>
              </a:endParaRPr>
            </a:p>
            <a:p>
              <a:pPr marL="285750" indent="-285750">
                <a:buFont typeface="Arial"/>
                <a:buChar char="•"/>
              </a:pPr>
              <a:endParaRPr lang="en-GB" sz="1400" i="1" dirty="0">
                <a:latin typeface="Lato"/>
                <a:ea typeface="Calibri" panose="020F0502020204030204" pitchFamily="34" charset="0"/>
                <a:cs typeface="Arial"/>
              </a:endParaRPr>
            </a:p>
            <a:p>
              <a:pPr marL="285750" indent="-285750">
                <a:buFont typeface="Arial"/>
                <a:buChar char="•"/>
              </a:pPr>
              <a:r>
                <a:rPr lang="en-GB" sz="1400" i="1" dirty="0">
                  <a:latin typeface="Lato"/>
                  <a:ea typeface="+mn-lt"/>
                  <a:cs typeface="+mn-lt"/>
                </a:rPr>
                <a:t>“I feel responsible for protecting </a:t>
              </a:r>
              <a:r>
                <a:rPr lang="en-GB" sz="1400" i="1" dirty="0" err="1">
                  <a:latin typeface="Lato"/>
                  <a:ea typeface="+mn-lt"/>
                  <a:cs typeface="+mn-lt"/>
                </a:rPr>
                <a:t>Catterline</a:t>
              </a:r>
              <a:r>
                <a:rPr lang="en-GB" sz="1400" i="1" dirty="0">
                  <a:latin typeface="Lato"/>
                  <a:ea typeface="+mn-lt"/>
                  <a:cs typeface="+mn-lt"/>
                </a:rPr>
                <a:t> from landslides”</a:t>
              </a:r>
            </a:p>
          </p:txBody>
        </p:sp>
        <p:pic>
          <p:nvPicPr>
            <p:cNvPr id="15" name="Graphic 3" descr="Group of women with solid fill">
              <a:extLst>
                <a:ext uri="{FF2B5EF4-FFF2-40B4-BE49-F238E27FC236}">
                  <a16:creationId xmlns:a16="http://schemas.microsoft.com/office/drawing/2014/main" id="{6ED07DAD-F3B7-92B1-7BFB-09ECFC5C9D7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438417" y="1709288"/>
              <a:ext cx="914400" cy="914400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DC01A90-8F4E-04F8-4F41-C2C6F5DBFF53}"/>
                </a:ext>
              </a:extLst>
            </p:cNvPr>
            <p:cNvSpPr txBox="1"/>
            <p:nvPr/>
          </p:nvSpPr>
          <p:spPr>
            <a:xfrm>
              <a:off x="9224975" y="2581965"/>
              <a:ext cx="2743200" cy="307777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GB" sz="1400" b="1" dirty="0" err="1">
                  <a:latin typeface="Lato"/>
                  <a:ea typeface="Lato"/>
                  <a:cs typeface="Lato"/>
                </a:rPr>
                <a:t>Catterline</a:t>
              </a:r>
              <a:r>
                <a:rPr lang="en-GB" sz="1400" b="1" dirty="0">
                  <a:latin typeface="Lato"/>
                  <a:ea typeface="Lato"/>
                  <a:cs typeface="Lato"/>
                </a:rPr>
                <a:t>, UK</a:t>
              </a:r>
              <a:endParaRPr lang="en-US" sz="1400" b="1" dirty="0">
                <a:latin typeface="Lato"/>
                <a:ea typeface="Lato"/>
                <a:cs typeface="Lato"/>
              </a:endParaRP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458D5DFF-82DD-3982-F246-AF5F814F731B}"/>
                </a:ext>
              </a:extLst>
            </p:cNvPr>
            <p:cNvSpPr/>
            <p:nvPr/>
          </p:nvSpPr>
          <p:spPr>
            <a:xfrm>
              <a:off x="8337683" y="1556246"/>
              <a:ext cx="3124768" cy="3717569"/>
            </a:xfrm>
            <a:prstGeom prst="roundRect">
              <a:avLst/>
            </a:prstGeom>
            <a:noFill/>
            <a:ln>
              <a:solidFill>
                <a:srgbClr val="4BC4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360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EFFEF10-A408-3AB1-3C0D-198E5B68E238}"/>
              </a:ext>
            </a:extLst>
          </p:cNvPr>
          <p:cNvCxnSpPr>
            <a:cxnSpLocks/>
          </p:cNvCxnSpPr>
          <p:nvPr/>
        </p:nvCxnSpPr>
        <p:spPr>
          <a:xfrm>
            <a:off x="4781637" y="910948"/>
            <a:ext cx="0" cy="5469735"/>
          </a:xfrm>
          <a:prstGeom prst="line">
            <a:avLst/>
          </a:prstGeom>
          <a:ln w="38100">
            <a:solidFill>
              <a:srgbClr val="46BD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4">
            <a:extLst>
              <a:ext uri="{FF2B5EF4-FFF2-40B4-BE49-F238E27FC236}">
                <a16:creationId xmlns:a16="http://schemas.microsoft.com/office/drawing/2014/main" id="{952CCCFF-75E4-4CA0-D2F1-06F69CB1E7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78"/>
          <a:stretch/>
        </p:blipFill>
        <p:spPr>
          <a:xfrm>
            <a:off x="5682821" y="1410077"/>
            <a:ext cx="6145004" cy="410468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BE73262-0C8F-6964-1237-65531C4E71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53493" y="5426894"/>
            <a:ext cx="994211" cy="74415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DD459D3-E1FC-6E29-513F-C720F7D660F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05993" y="5424611"/>
            <a:ext cx="911883" cy="73347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3137365-A700-4487-83AD-80695501E7D2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144BC1-B916-432B-A7E7-D80C7D31F4F7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89DEE307-3514-4CCC-B207-F1130507AD1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7950EEC-3C33-4B34-9790-3D96EA773D5D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61AC3EC-BFE8-419F-85CD-B85AD43739F9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9F709DD-6026-4B8E-A477-E690017BADE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DC7D484A-B23D-40BC-966D-52D6745A1F2D}"/>
              </a:ext>
            </a:extLst>
          </p:cNvPr>
          <p:cNvSpPr txBox="1"/>
          <p:nvPr/>
        </p:nvSpPr>
        <p:spPr>
          <a:xfrm>
            <a:off x="82668" y="194396"/>
            <a:ext cx="11011780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About OPERANDUM</a:t>
            </a:r>
            <a:endParaRPr lang="en-GB" sz="320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pic>
        <p:nvPicPr>
          <p:cNvPr id="14" name="Immagine 3">
            <a:extLst>
              <a:ext uri="{FF2B5EF4-FFF2-40B4-BE49-F238E27FC236}">
                <a16:creationId xmlns:a16="http://schemas.microsoft.com/office/drawing/2014/main" id="{7B42024F-CC58-440B-8AB3-2C1FDF4DDBA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143" y="1410077"/>
            <a:ext cx="4035216" cy="142720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931F2EE-3CD9-756D-FBFE-6EEB87F63031}"/>
              </a:ext>
            </a:extLst>
          </p:cNvPr>
          <p:cNvSpPr/>
          <p:nvPr/>
        </p:nvSpPr>
        <p:spPr>
          <a:xfrm>
            <a:off x="8646695" y="5193632"/>
            <a:ext cx="1580147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DF2F3F-7A5A-E00B-F7AA-26FF1341304E}"/>
              </a:ext>
            </a:extLst>
          </p:cNvPr>
          <p:cNvSpPr txBox="1"/>
          <p:nvPr/>
        </p:nvSpPr>
        <p:spPr>
          <a:xfrm>
            <a:off x="454825" y="3274307"/>
            <a:ext cx="4035223" cy="338554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GB" sz="16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+mn-lt"/>
                <a:cs typeface="+mn-lt"/>
              </a:rPr>
              <a:t>4-year, European project, with 26 international partners </a:t>
            </a:r>
          </a:p>
          <a:p>
            <a:pPr marL="285750" indent="-285750">
              <a:buFont typeface="Arial"/>
              <a:buChar char="•"/>
            </a:pPr>
            <a:endParaRPr lang="en-GB" sz="1600">
              <a:solidFill>
                <a:schemeClr val="tx1">
                  <a:lumMod val="75000"/>
                  <a:lumOff val="25000"/>
                </a:schemeClr>
              </a:solidFill>
              <a:latin typeface="Lato"/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GB" sz="16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Lato"/>
                <a:cs typeface="Calibri" panose="020F0502020204030204"/>
              </a:rPr>
              <a:t>Sustainable solutions based on nature  - Nature-based Solutions - to adapt to extreme weather events</a:t>
            </a:r>
          </a:p>
          <a:p>
            <a:pPr marL="285750" indent="-285750">
              <a:buFont typeface="Arial"/>
              <a:buChar char="•"/>
            </a:pPr>
            <a:endParaRPr lang="en-GB" sz="1600">
              <a:solidFill>
                <a:schemeClr val="tx1">
                  <a:lumMod val="75000"/>
                  <a:lumOff val="25000"/>
                </a:schemeClr>
              </a:solidFill>
              <a:latin typeface="Lato"/>
              <a:ea typeface="Lato"/>
              <a:cs typeface="Calibri" panose="020F0502020204030204"/>
            </a:endParaRPr>
          </a:p>
          <a:p>
            <a:pPr marL="285750" indent="-285750">
              <a:buFont typeface="Arial"/>
              <a:buChar char="•"/>
            </a:pPr>
            <a:r>
              <a:rPr lang="en-GB" sz="1600">
                <a:solidFill>
                  <a:schemeClr val="tx1">
                    <a:lumMod val="75000"/>
                    <a:lumOff val="25000"/>
                  </a:schemeClr>
                </a:solidFill>
                <a:latin typeface="Lato"/>
                <a:ea typeface="Lato"/>
                <a:cs typeface="Calibri" panose="020F0502020204030204"/>
              </a:rPr>
              <a:t>Demonstrate the tools and methods for the validation of these solutions in 10 Open Air Laboratories (OALs)</a:t>
            </a:r>
            <a:br>
              <a:rPr lang="en-GB">
                <a:latin typeface="Lato"/>
                <a:ea typeface="Lato"/>
                <a:cs typeface="Lato"/>
              </a:rPr>
            </a:br>
            <a:br>
              <a:rPr lang="en-GB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endParaRPr lang="en-GB">
              <a:solidFill>
                <a:schemeClr val="tx1">
                  <a:lumMod val="75000"/>
                  <a:lumOff val="2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GB" b="1">
              <a:solidFill>
                <a:srgbClr val="00A7E2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2712F8-9655-4252-F8E4-637F6C52A3D4}"/>
              </a:ext>
            </a:extLst>
          </p:cNvPr>
          <p:cNvSpPr txBox="1"/>
          <p:nvPr/>
        </p:nvSpPr>
        <p:spPr>
          <a:xfrm>
            <a:off x="117161" y="645874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</a:t>
            </a:r>
          </a:p>
        </p:txBody>
      </p:sp>
      <p:pic>
        <p:nvPicPr>
          <p:cNvPr id="23" name="Picture 23">
            <a:extLst>
              <a:ext uri="{FF2B5EF4-FFF2-40B4-BE49-F238E27FC236}">
                <a16:creationId xmlns:a16="http://schemas.microsoft.com/office/drawing/2014/main" id="{8D27468A-0D84-18C5-F9A1-8139DBB49F4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46493" y="5414416"/>
            <a:ext cx="892894" cy="81005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0F2BB6F-CCCF-AB81-247D-B06B9B8D2EE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83543" y="5406146"/>
            <a:ext cx="956280" cy="811255"/>
          </a:xfrm>
          <a:prstGeom prst="rect">
            <a:avLst/>
          </a:prstGeom>
        </p:spPr>
      </p:pic>
      <p:pic>
        <p:nvPicPr>
          <p:cNvPr id="25" name="Picture 23" descr="Logo, company name&#10;&#10;Description automatically generated">
            <a:extLst>
              <a:ext uri="{FF2B5EF4-FFF2-40B4-BE49-F238E27FC236}">
                <a16:creationId xmlns:a16="http://schemas.microsoft.com/office/drawing/2014/main" id="{9AB21D6C-0716-2752-B16A-E0DCC231505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9243" y="5413837"/>
            <a:ext cx="904294" cy="808203"/>
          </a:xfrm>
          <a:prstGeom prst="rect">
            <a:avLst/>
          </a:prstGeom>
        </p:spPr>
      </p:pic>
      <p:pic>
        <p:nvPicPr>
          <p:cNvPr id="27" name="Picture 23">
            <a:extLst>
              <a:ext uri="{FF2B5EF4-FFF2-40B4-BE49-F238E27FC236}">
                <a16:creationId xmlns:a16="http://schemas.microsoft.com/office/drawing/2014/main" id="{F8434303-31BF-0458-32DE-F6492742B333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41843" y="5428883"/>
            <a:ext cx="873898" cy="797074"/>
          </a:xfrm>
          <a:prstGeom prst="rect">
            <a:avLst/>
          </a:prstGeom>
        </p:spPr>
      </p:pic>
      <p:pic>
        <p:nvPicPr>
          <p:cNvPr id="28" name="Picture 23" descr="Logo, company name&#10;&#10;Description automatically generated">
            <a:extLst>
              <a:ext uri="{FF2B5EF4-FFF2-40B4-BE49-F238E27FC236}">
                <a16:creationId xmlns:a16="http://schemas.microsoft.com/office/drawing/2014/main" id="{77CE564A-8D7D-1D65-43C1-6F768C55825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30943" y="5406122"/>
            <a:ext cx="844769" cy="811557"/>
          </a:xfrm>
          <a:prstGeom prst="rect">
            <a:avLst/>
          </a:prstGeom>
        </p:spPr>
      </p:pic>
      <p:pic>
        <p:nvPicPr>
          <p:cNvPr id="29" name="Picture 28" descr="A picture containing chart&#10;&#10;Description automatically generated">
            <a:extLst>
              <a:ext uri="{FF2B5EF4-FFF2-40B4-BE49-F238E27FC236}">
                <a16:creationId xmlns:a16="http://schemas.microsoft.com/office/drawing/2014/main" id="{AE7580BD-B559-AB9D-1186-95BB1D1BFA7B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1043" y="5404865"/>
            <a:ext cx="848561" cy="814036"/>
          </a:xfrm>
          <a:prstGeom prst="rect">
            <a:avLst/>
          </a:prstGeom>
        </p:spPr>
      </p:pic>
      <p:pic>
        <p:nvPicPr>
          <p:cNvPr id="33" name="Picture 33">
            <a:extLst>
              <a:ext uri="{FF2B5EF4-FFF2-40B4-BE49-F238E27FC236}">
                <a16:creationId xmlns:a16="http://schemas.microsoft.com/office/drawing/2014/main" id="{F8B3EFF8-F12C-D5B2-4B07-7F021393D5EE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82132" y="1147576"/>
            <a:ext cx="621275" cy="864844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AB5D341F-357A-4511-98D4-AF0A05012973}"/>
              </a:ext>
            </a:extLst>
          </p:cNvPr>
          <p:cNvSpPr txBox="1"/>
          <p:nvPr/>
        </p:nvSpPr>
        <p:spPr>
          <a:xfrm>
            <a:off x="5793637" y="1177221"/>
            <a:ext cx="4120612" cy="800219"/>
          </a:xfrm>
          <a:prstGeom prst="rect">
            <a:avLst/>
          </a:prstGeom>
          <a:solidFill>
            <a:schemeClr val="bg1">
              <a:alpha val="6005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 dirty="0">
                <a:solidFill>
                  <a:srgbClr val="42CEF3"/>
                </a:solidFill>
                <a:latin typeface="Lato"/>
                <a:ea typeface="Lato"/>
                <a:cs typeface="Calibri"/>
              </a:rPr>
              <a:t>Open Air Labs</a:t>
            </a:r>
            <a:br>
              <a:rPr lang="en-US" dirty="0">
                <a:solidFill>
                  <a:srgbClr val="42CEF3"/>
                </a:solidFill>
                <a:latin typeface="Lato"/>
                <a:cs typeface="Calibri"/>
              </a:rPr>
            </a:br>
            <a:r>
              <a:rPr lang="en-US" sz="1400" dirty="0">
                <a:solidFill>
                  <a:srgbClr val="42CEF3"/>
                </a:solidFill>
                <a:latin typeface="Lato"/>
                <a:ea typeface="Lato"/>
                <a:cs typeface="Calibri"/>
              </a:rPr>
              <a:t>Austria, Finland, Germany, Greece, Ireland, Italy, Scotland (UK), Australia, China, Hong Kong (China)</a:t>
            </a:r>
          </a:p>
        </p:txBody>
      </p:sp>
    </p:spTree>
    <p:extLst>
      <p:ext uri="{BB962C8B-B14F-4D97-AF65-F5344CB8AC3E}">
        <p14:creationId xmlns:p14="http://schemas.microsoft.com/office/powerpoint/2010/main" val="37542106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 dirty="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28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OPERANDUM Case Studies: Main </a:t>
            </a:r>
            <a:r>
              <a:rPr lang="de-DE" sz="28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findings</a:t>
            </a:r>
            <a:r>
              <a:rPr lang="de-DE" sz="28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 &amp; </a:t>
            </a:r>
            <a:r>
              <a:rPr lang="de-DE" sz="28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Recommendations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20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2" name="Picture 3" descr="Diagram&#10;&#10;Description automatically generated">
            <a:extLst>
              <a:ext uri="{FF2B5EF4-FFF2-40B4-BE49-F238E27FC236}">
                <a16:creationId xmlns:a16="http://schemas.microsoft.com/office/drawing/2014/main" id="{D78F29A5-7232-E98E-21CF-AE9B978F368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05497" y="1681730"/>
            <a:ext cx="3479372" cy="1547589"/>
          </a:xfrm>
          <a:prstGeom prst="rect">
            <a:avLst/>
          </a:prstGeom>
          <a:ln w="28575">
            <a:solidFill>
              <a:srgbClr val="8DC548"/>
            </a:solidFill>
            <a:prstDash val="dash"/>
          </a:ln>
        </p:spPr>
      </p:pic>
      <p:sp>
        <p:nvSpPr>
          <p:cNvPr id="6" name="TextBox 1">
            <a:extLst>
              <a:ext uri="{FF2B5EF4-FFF2-40B4-BE49-F238E27FC236}">
                <a16:creationId xmlns:a16="http://schemas.microsoft.com/office/drawing/2014/main" id="{915E102B-0B19-3C67-DEE6-49993D832805}"/>
              </a:ext>
            </a:extLst>
          </p:cNvPr>
          <p:cNvSpPr txBox="1"/>
          <p:nvPr/>
        </p:nvSpPr>
        <p:spPr>
          <a:xfrm>
            <a:off x="524310" y="1175114"/>
            <a:ext cx="3184672" cy="25699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  <a:prstDash val="dash"/>
          </a:ln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300" b="1" dirty="0">
                <a:latin typeface="Lato"/>
                <a:ea typeface="+mn-lt"/>
                <a:cs typeface="+mn-lt"/>
              </a:rPr>
              <a:t>To increase acceptance:</a:t>
            </a:r>
            <a:endParaRPr lang="en-US" sz="1300" b="1">
              <a:latin typeface="Lato"/>
              <a:ea typeface="+mn-lt"/>
              <a:cs typeface="+mn-lt"/>
            </a:endParaRPr>
          </a:p>
          <a:p>
            <a:endParaRPr lang="en-GB" sz="1300" dirty="0">
              <a:latin typeface="Lato"/>
              <a:ea typeface="+mn-lt"/>
              <a:cs typeface="+mn-lt"/>
            </a:endParaRPr>
          </a:p>
          <a:p>
            <a:pPr marL="285750" indent="-285750">
              <a:buFont typeface="Arial,Sans-Serif"/>
              <a:buChar char="•"/>
            </a:pPr>
            <a:r>
              <a:rPr lang="en-GB" sz="1300" dirty="0">
                <a:latin typeface="Lato"/>
                <a:ea typeface="+mn-lt"/>
                <a:cs typeface="+mn-lt"/>
              </a:rPr>
              <a:t>Outreach with residents concerned about impacts</a:t>
            </a:r>
            <a:br>
              <a:rPr lang="en-GB" sz="1300" dirty="0">
                <a:latin typeface="Lato"/>
                <a:ea typeface="+mn-lt"/>
                <a:cs typeface="+mn-lt"/>
              </a:rPr>
            </a:br>
            <a:endParaRPr lang="en-US" sz="1300">
              <a:latin typeface="Lato"/>
              <a:ea typeface="+mn-lt"/>
              <a:cs typeface="+mn-lt"/>
            </a:endParaRPr>
          </a:p>
          <a:p>
            <a:pPr marL="285750" indent="-285750">
              <a:buFont typeface="Arial,Sans-Serif"/>
              <a:buChar char="•"/>
            </a:pPr>
            <a:r>
              <a:rPr lang="en-GB" sz="1300" dirty="0">
                <a:latin typeface="Lato"/>
                <a:ea typeface="+mn-lt"/>
                <a:cs typeface="+mn-lt"/>
              </a:rPr>
              <a:t>Increase awareness of impacts and link to </a:t>
            </a:r>
            <a:r>
              <a:rPr lang="en-GB" sz="1300" dirty="0" err="1">
                <a:latin typeface="Lato"/>
                <a:ea typeface="+mn-lt"/>
                <a:cs typeface="+mn-lt"/>
              </a:rPr>
              <a:t>NbS</a:t>
            </a:r>
            <a:r>
              <a:rPr lang="en-GB" sz="1300" dirty="0">
                <a:latin typeface="Lato"/>
                <a:ea typeface="+mn-lt"/>
                <a:cs typeface="+mn-lt"/>
              </a:rPr>
              <a:t> as suitable measure</a:t>
            </a:r>
            <a:br>
              <a:rPr lang="en-US" dirty="0">
                <a:latin typeface="Lato"/>
              </a:rPr>
            </a:br>
            <a:endParaRPr lang="en-US" sz="1300">
              <a:latin typeface="Lato"/>
              <a:ea typeface="+mn-lt"/>
              <a:cs typeface="+mn-lt"/>
            </a:endParaRPr>
          </a:p>
          <a:p>
            <a:pPr marL="285750" indent="-285750">
              <a:buFont typeface="Arial,Sans-Serif"/>
              <a:buChar char="•"/>
            </a:pPr>
            <a:r>
              <a:rPr lang="en-GB" sz="1300" dirty="0">
                <a:latin typeface="Lato"/>
                <a:ea typeface="+mn-lt"/>
                <a:cs typeface="+mn-lt"/>
              </a:rPr>
              <a:t>Demonstrating effectiveness</a:t>
            </a:r>
            <a:br>
              <a:rPr lang="en-GB" sz="1300" dirty="0">
                <a:latin typeface="Lato"/>
                <a:ea typeface="+mn-lt"/>
                <a:cs typeface="+mn-lt"/>
              </a:rPr>
            </a:br>
            <a:endParaRPr lang="en-US" sz="1300">
              <a:latin typeface="Lato"/>
              <a:ea typeface="+mn-lt"/>
              <a:cs typeface="+mn-lt"/>
            </a:endParaRPr>
          </a:p>
          <a:p>
            <a:pPr marL="285750" indent="-285750">
              <a:buFont typeface="Arial,Sans-Serif"/>
              <a:buChar char="•"/>
            </a:pPr>
            <a:r>
              <a:rPr lang="en-GB" sz="1300" dirty="0">
                <a:latin typeface="Lato"/>
                <a:ea typeface="+mn-lt"/>
                <a:cs typeface="+mn-lt"/>
              </a:rPr>
              <a:t>Fostering a sense of responsibility </a:t>
            </a:r>
            <a:endParaRPr lang="en-GB" dirty="0">
              <a:latin typeface="Lato"/>
              <a:ea typeface="+mn-lt"/>
              <a:cs typeface="+mn-lt"/>
            </a:endParaRPr>
          </a:p>
          <a:p>
            <a:pPr marL="285750" indent="-285750">
              <a:buFont typeface="Arial,Sans-Serif"/>
              <a:buChar char="•"/>
            </a:pPr>
            <a:endParaRPr lang="en-GB" dirty="0">
              <a:latin typeface="Lato"/>
              <a:ea typeface="Lato"/>
              <a:cs typeface="Calibri"/>
            </a:endParaRPr>
          </a:p>
        </p:txBody>
      </p:sp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00E7709B-A782-CED5-08C2-0EAE2345530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33729" y="4482376"/>
            <a:ext cx="3974665" cy="1400527"/>
          </a:xfrm>
          <a:prstGeom prst="rect">
            <a:avLst/>
          </a:prstGeom>
          <a:ln w="28575">
            <a:solidFill>
              <a:srgbClr val="FAAF4D"/>
            </a:solidFill>
            <a:prstDash val="dash"/>
          </a:ln>
        </p:spPr>
      </p:pic>
      <p:pic>
        <p:nvPicPr>
          <p:cNvPr id="9" name="Picture 7" descr="Diagram&#10;&#10;Description automatically generated">
            <a:extLst>
              <a:ext uri="{FF2B5EF4-FFF2-40B4-BE49-F238E27FC236}">
                <a16:creationId xmlns:a16="http://schemas.microsoft.com/office/drawing/2014/main" id="{7357D270-54E6-9D85-E367-6F23EFEC387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6099" y="4387323"/>
            <a:ext cx="3174077" cy="1493136"/>
          </a:xfrm>
          <a:prstGeom prst="rect">
            <a:avLst/>
          </a:prstGeom>
          <a:ln w="28575">
            <a:solidFill>
              <a:srgbClr val="34C4F2"/>
            </a:solidFill>
            <a:prstDash val="dash"/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369807F-6711-775C-7140-29247D9A1E4F}"/>
              </a:ext>
            </a:extLst>
          </p:cNvPr>
          <p:cNvGrpSpPr/>
          <p:nvPr/>
        </p:nvGrpSpPr>
        <p:grpSpPr>
          <a:xfrm>
            <a:off x="4015090" y="1919163"/>
            <a:ext cx="3811750" cy="3594812"/>
            <a:chOff x="3413511" y="1397794"/>
            <a:chExt cx="3811750" cy="359481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7CC785E-CB6A-742C-4F12-BFEAA17A03DD}"/>
                </a:ext>
              </a:extLst>
            </p:cNvPr>
            <p:cNvGrpSpPr/>
            <p:nvPr/>
          </p:nvGrpSpPr>
          <p:grpSpPr>
            <a:xfrm>
              <a:off x="3413511" y="1397794"/>
              <a:ext cx="3527039" cy="3594812"/>
              <a:chOff x="3413511" y="1397794"/>
              <a:chExt cx="3527039" cy="3594812"/>
            </a:xfrm>
          </p:grpSpPr>
          <p:pic>
            <p:nvPicPr>
              <p:cNvPr id="13" name="Picture 13" descr="Shape, circle&#10;&#10;Description automatically generated">
                <a:extLst>
                  <a:ext uri="{FF2B5EF4-FFF2-40B4-BE49-F238E27FC236}">
                    <a16:creationId xmlns:a16="http://schemas.microsoft.com/office/drawing/2014/main" id="{BDAA7ABA-2C18-6A18-53AF-AC62B36AD2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413511" y="2859006"/>
                <a:ext cx="2133600" cy="2133600"/>
              </a:xfrm>
              <a:prstGeom prst="rect">
                <a:avLst/>
              </a:prstGeom>
            </p:spPr>
          </p:pic>
          <p:pic>
            <p:nvPicPr>
              <p:cNvPr id="14" name="Picture 16" descr="Shape, circle&#10;&#10;Description automatically generated">
                <a:extLst>
                  <a:ext uri="{FF2B5EF4-FFF2-40B4-BE49-F238E27FC236}">
                    <a16:creationId xmlns:a16="http://schemas.microsoft.com/office/drawing/2014/main" id="{224A4EE6-2BF0-4349-5BD7-D240EC8ED2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806950" y="2858294"/>
                <a:ext cx="2133600" cy="2133600"/>
              </a:xfrm>
              <a:prstGeom prst="rect">
                <a:avLst/>
              </a:prstGeom>
            </p:spPr>
          </p:pic>
          <p:pic>
            <p:nvPicPr>
              <p:cNvPr id="17" name="Picture 21" descr="Shape, circle&#10;&#10;Description automatically generated">
                <a:extLst>
                  <a:ext uri="{FF2B5EF4-FFF2-40B4-BE49-F238E27FC236}">
                    <a16:creationId xmlns:a16="http://schemas.microsoft.com/office/drawing/2014/main" id="{7EBE8724-7766-35FD-84BA-08313CC561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057649" y="1397794"/>
                <a:ext cx="2124075" cy="2133600"/>
              </a:xfrm>
              <a:prstGeom prst="rect">
                <a:avLst/>
              </a:prstGeom>
            </p:spPr>
          </p:pic>
        </p:grp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581EC80-5E3F-722E-DF33-0619371B9484}"/>
                </a:ext>
              </a:extLst>
            </p:cNvPr>
            <p:cNvSpPr txBox="1"/>
            <p:nvPr/>
          </p:nvSpPr>
          <p:spPr>
            <a:xfrm>
              <a:off x="4474918" y="1850964"/>
              <a:ext cx="1643062" cy="369332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dirty="0" err="1">
                  <a:solidFill>
                    <a:srgbClr val="8DC548"/>
                  </a:solidFill>
                  <a:latin typeface="Lato"/>
                  <a:ea typeface="Lato"/>
                  <a:cs typeface="Calibri"/>
                </a:rPr>
                <a:t>Catterline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0046A1F-2027-5B26-EE11-8B6CFE3273D2}"/>
                </a:ext>
              </a:extLst>
            </p:cNvPr>
            <p:cNvSpPr txBox="1"/>
            <p:nvPr/>
          </p:nvSpPr>
          <p:spPr>
            <a:xfrm>
              <a:off x="3510511" y="3744057"/>
              <a:ext cx="1643062" cy="369332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dirty="0" err="1">
                  <a:solidFill>
                    <a:srgbClr val="34C4F2"/>
                  </a:solidFill>
                  <a:latin typeface="Lato"/>
                  <a:ea typeface="Lato"/>
                  <a:cs typeface="Calibri"/>
                </a:rPr>
                <a:t>Puruvesi</a:t>
              </a:r>
              <a:r>
                <a:rPr lang="en-US" dirty="0">
                  <a:solidFill>
                    <a:srgbClr val="34C4F2"/>
                  </a:solidFill>
                  <a:latin typeface="Lato"/>
                  <a:ea typeface="Lato"/>
                  <a:cs typeface="Calibri"/>
                </a:rPr>
                <a:t> </a:t>
              </a:r>
              <a:endParaRPr lang="en-US" dirty="0">
                <a:solidFill>
                  <a:srgbClr val="8DC548"/>
                </a:solidFill>
                <a:latin typeface="Lato"/>
                <a:ea typeface="Lato"/>
                <a:cs typeface="Calibri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CF5C753-C125-0BD0-55CD-5DAC872644F7}"/>
                </a:ext>
              </a:extLst>
            </p:cNvPr>
            <p:cNvSpPr txBox="1"/>
            <p:nvPr/>
          </p:nvSpPr>
          <p:spPr>
            <a:xfrm>
              <a:off x="5582199" y="3744057"/>
              <a:ext cx="1643062" cy="369332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dirty="0" err="1">
                  <a:solidFill>
                    <a:srgbClr val="FAAF4D"/>
                  </a:solidFill>
                  <a:latin typeface="Lato"/>
                  <a:ea typeface="Lato"/>
                  <a:cs typeface="Calibri"/>
                </a:rPr>
                <a:t>Spercheios</a:t>
              </a:r>
              <a:endParaRPr lang="en-US">
                <a:solidFill>
                  <a:srgbClr val="FAAF4D"/>
                </a:solidFill>
                <a:latin typeface="Lato"/>
                <a:ea typeface="Lato"/>
                <a:cs typeface="Calibri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7AA629A6-4B7F-98F3-AD93-278101DE3BBF}"/>
              </a:ext>
            </a:extLst>
          </p:cNvPr>
          <p:cNvSpPr txBox="1"/>
          <p:nvPr/>
        </p:nvSpPr>
        <p:spPr>
          <a:xfrm>
            <a:off x="8678033" y="5933935"/>
            <a:ext cx="6157450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 i="1" dirty="0">
                <a:latin typeface="Lato"/>
                <a:ea typeface="Lato"/>
                <a:cs typeface="Lato"/>
              </a:rPr>
              <a:t>Source: Adapted from </a:t>
            </a:r>
            <a:r>
              <a:rPr lang="en-GB" sz="1400" i="1" dirty="0">
                <a:latin typeface="Lato"/>
                <a:ea typeface="Lato"/>
                <a:cs typeface="Lato"/>
                <a:hlinkClick r:id="rId11"/>
              </a:rPr>
              <a:t>Anderson et al. (2021)</a:t>
            </a:r>
            <a:endParaRPr lang="en-GB" sz="1400" dirty="0">
              <a:latin typeface="Lato"/>
              <a:ea typeface="Lato"/>
              <a:cs typeface="Lato"/>
              <a:hlinkClick r:id="rId11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5579838-AE99-D424-C51B-083DDC01DC98}"/>
              </a:ext>
            </a:extLst>
          </p:cNvPr>
          <p:cNvCxnSpPr/>
          <p:nvPr/>
        </p:nvCxnSpPr>
        <p:spPr>
          <a:xfrm flipH="1" flipV="1">
            <a:off x="3721768" y="3156285"/>
            <a:ext cx="2037346" cy="70585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58186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 dirty="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Considerations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 and Future Research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A94560-69E1-9985-602B-2F52741E964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21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EF06FCF3-01EE-39B7-9F9F-8736D73EE071}"/>
              </a:ext>
            </a:extLst>
          </p:cNvPr>
          <p:cNvSpPr txBox="1">
            <a:spLocks/>
          </p:cNvSpPr>
          <p:nvPr/>
        </p:nvSpPr>
        <p:spPr bwMode="auto">
          <a:xfrm>
            <a:off x="465758" y="2120399"/>
            <a:ext cx="7841553" cy="431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4C4F2"/>
              </a:buClr>
              <a:defRPr/>
            </a:pPr>
            <a:r>
              <a:rPr lang="en-GB" sz="1800" dirty="0">
                <a:latin typeface="Lato"/>
                <a:ea typeface="Lato"/>
                <a:cs typeface="Lato"/>
              </a:rPr>
              <a:t>Do co-benefits compensate for effectiveness? And vice versa?</a:t>
            </a:r>
          </a:p>
          <a:p>
            <a:pPr>
              <a:buClr>
                <a:srgbClr val="34C4F2"/>
              </a:buClr>
              <a:defRPr/>
            </a:pPr>
            <a:endParaRPr lang="en-GB" sz="18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buClr>
                <a:srgbClr val="34C4F2"/>
              </a:buClr>
              <a:defRPr/>
            </a:pPr>
            <a:r>
              <a:rPr lang="en-GB" sz="1800" dirty="0">
                <a:latin typeface="Lato"/>
                <a:ea typeface="Lato"/>
                <a:cs typeface="Lato"/>
              </a:rPr>
              <a:t>“No regret” or “low regret” solutions</a:t>
            </a:r>
          </a:p>
          <a:p>
            <a:pPr lvl="1">
              <a:buClr>
                <a:srgbClr val="34C4F2"/>
              </a:buClr>
              <a:defRPr/>
            </a:pPr>
            <a:r>
              <a:rPr lang="en-GB" sz="1800" dirty="0">
                <a:latin typeface="Lato"/>
                <a:ea typeface="Lato"/>
                <a:cs typeface="Lato"/>
              </a:rPr>
              <a:t>What about situations of high perceived threat?</a:t>
            </a:r>
          </a:p>
          <a:p>
            <a:pPr lvl="1">
              <a:buClr>
                <a:srgbClr val="34C4F2"/>
              </a:buClr>
              <a:defRPr/>
            </a:pPr>
            <a:r>
              <a:rPr lang="en-GB" sz="1800" dirty="0">
                <a:latin typeface="Lato"/>
                <a:ea typeface="Lato"/>
                <a:cs typeface="Lato"/>
              </a:rPr>
              <a:t>Are we “overselling” co-benefits?</a:t>
            </a:r>
          </a:p>
          <a:p>
            <a:pPr lvl="1">
              <a:buClr>
                <a:srgbClr val="34C4F2"/>
              </a:buClr>
              <a:defRPr/>
            </a:pPr>
            <a:endParaRPr lang="en-GB" sz="18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buClr>
                <a:srgbClr val="34C4F2"/>
              </a:buClr>
              <a:defRPr/>
            </a:pPr>
            <a:r>
              <a:rPr lang="en-GB" sz="1800" dirty="0">
                <a:latin typeface="Lato"/>
                <a:ea typeface="Lato"/>
                <a:cs typeface="Lato"/>
              </a:rPr>
              <a:t>When/why do people prefer grey measures?</a:t>
            </a:r>
          </a:p>
          <a:p>
            <a:pPr>
              <a:buClr>
                <a:srgbClr val="34C4F2"/>
              </a:buClr>
              <a:defRPr/>
            </a:pPr>
            <a:endParaRPr lang="en-GB" sz="18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buClr>
                <a:srgbClr val="34C4F2"/>
              </a:buClr>
              <a:defRPr/>
            </a:pPr>
            <a:r>
              <a:rPr lang="en-GB" sz="1800" dirty="0">
                <a:latin typeface="Lato"/>
                <a:ea typeface="Lato"/>
                <a:cs typeface="Lato"/>
              </a:rPr>
              <a:t>Testing the </a:t>
            </a:r>
            <a:r>
              <a:rPr lang="de-DE" sz="1800" dirty="0">
                <a:latin typeface="Lato"/>
                <a:ea typeface="Lato"/>
                <a:cs typeface="Lato"/>
              </a:rPr>
              <a:t>Risk </a:t>
            </a:r>
            <a:r>
              <a:rPr lang="de-DE" sz="1800" dirty="0" err="1">
                <a:latin typeface="Lato"/>
                <a:ea typeface="Lato"/>
                <a:cs typeface="Lato"/>
              </a:rPr>
              <a:t>Perception</a:t>
            </a:r>
            <a:r>
              <a:rPr lang="de-DE" sz="1800" dirty="0">
                <a:latin typeface="Lato"/>
                <a:ea typeface="Lato"/>
                <a:cs typeface="Lato"/>
              </a:rPr>
              <a:t> - </a:t>
            </a:r>
            <a:r>
              <a:rPr lang="de-DE" sz="1800" dirty="0" err="1">
                <a:latin typeface="Lato"/>
                <a:ea typeface="Lato"/>
                <a:cs typeface="Lato"/>
              </a:rPr>
              <a:t>Measure</a:t>
            </a:r>
            <a:r>
              <a:rPr lang="de-DE" sz="1800" dirty="0">
                <a:latin typeface="Lato"/>
                <a:ea typeface="Lato"/>
                <a:cs typeface="Lato"/>
              </a:rPr>
              <a:t> Acceptance Model</a:t>
            </a:r>
            <a:endParaRPr lang="en-GB" sz="1800" dirty="0">
              <a:latin typeface="Lato"/>
              <a:ea typeface="Lato"/>
              <a:cs typeface="Lato"/>
            </a:endParaRPr>
          </a:p>
          <a:p>
            <a:pPr marL="228600" indent="-228600">
              <a:buAutoNum type="arabicPeriod"/>
            </a:pPr>
            <a:endParaRPr lang="de-DE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ato"/>
              <a:ea typeface="Lato"/>
              <a:cs typeface="Arial" panose="020B0604020202020204" pitchFamily="34" charset="0"/>
            </a:endParaRPr>
          </a:p>
          <a:p>
            <a:pPr defTabSz="914400">
              <a:defRPr/>
            </a:pPr>
            <a:endParaRPr lang="en-GB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ato"/>
              <a:ea typeface="Lato"/>
              <a:cs typeface="Arial" panose="020B0604020202020204" pitchFamily="34" charset="0"/>
            </a:endParaRPr>
          </a:p>
        </p:txBody>
      </p:sp>
      <p:pic>
        <p:nvPicPr>
          <p:cNvPr id="7" name="Graphic 6" descr="Circular flowchart">
            <a:extLst>
              <a:ext uri="{FF2B5EF4-FFF2-40B4-BE49-F238E27FC236}">
                <a16:creationId xmlns:a16="http://schemas.microsoft.com/office/drawing/2014/main" id="{038DFAE8-64DB-BA63-D2CE-5540FF2883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11465" y="2403157"/>
            <a:ext cx="3138358" cy="313835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EABB656-7573-7D42-3DE9-8A374D20D8BA}"/>
              </a:ext>
            </a:extLst>
          </p:cNvPr>
          <p:cNvSpPr txBox="1"/>
          <p:nvPr/>
        </p:nvSpPr>
        <p:spPr>
          <a:xfrm>
            <a:off x="9703222" y="4434771"/>
            <a:ext cx="3356463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dirty="0">
                <a:solidFill>
                  <a:srgbClr val="FAAF4D"/>
                </a:solidFill>
                <a:latin typeface="Arial"/>
                <a:cs typeface="Arial"/>
              </a:rPr>
              <a:t>Risk</a:t>
            </a:r>
            <a:endParaRPr lang="en-US">
              <a:solidFill>
                <a:srgbClr val="FAAF4D"/>
              </a:solidFill>
              <a:latin typeface="Arial"/>
              <a:cs typeface="Arial"/>
            </a:endParaRPr>
          </a:p>
          <a:p>
            <a:pPr algn="ctr"/>
            <a:r>
              <a:rPr lang="en-GB" sz="2000" dirty="0">
                <a:solidFill>
                  <a:srgbClr val="FAAF4D"/>
                </a:solidFill>
                <a:latin typeface="Arial"/>
                <a:cs typeface="Arial"/>
              </a:rPr>
              <a:t>perception</a:t>
            </a:r>
            <a:endParaRPr lang="en-US">
              <a:solidFill>
                <a:srgbClr val="FAAF4D"/>
              </a:solidFill>
              <a:latin typeface="Arial"/>
              <a:cs typeface="Arial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041820-30A0-7412-C59E-5A8A1D3888AF}"/>
              </a:ext>
            </a:extLst>
          </p:cNvPr>
          <p:cNvSpPr txBox="1"/>
          <p:nvPr/>
        </p:nvSpPr>
        <p:spPr>
          <a:xfrm>
            <a:off x="7775162" y="4789036"/>
            <a:ext cx="1495922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000" dirty="0">
                <a:solidFill>
                  <a:srgbClr val="8DC548"/>
                </a:solidFill>
                <a:latin typeface="Arial"/>
                <a:cs typeface="Arial"/>
              </a:rPr>
              <a:t>Co-benefits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E46F7B0-E66E-C818-A0DC-F00B9FC3AA2E}"/>
              </a:ext>
            </a:extLst>
          </p:cNvPr>
          <p:cNvSpPr txBox="1"/>
          <p:nvPr/>
        </p:nvSpPr>
        <p:spPr>
          <a:xfrm>
            <a:off x="8788206" y="2136651"/>
            <a:ext cx="2304029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2000" dirty="0" err="1">
                <a:solidFill>
                  <a:srgbClr val="34C4F2"/>
                </a:solidFill>
                <a:latin typeface="Arial"/>
                <a:cs typeface="Arial"/>
              </a:rPr>
              <a:t>NbS</a:t>
            </a:r>
            <a:r>
              <a:rPr lang="en-GB" sz="2000" dirty="0">
                <a:solidFill>
                  <a:srgbClr val="34C4F2"/>
                </a:solidFill>
                <a:latin typeface="Arial"/>
                <a:cs typeface="Arial"/>
              </a:rPr>
              <a:t> </a:t>
            </a:r>
            <a:br>
              <a:rPr lang="en-GB" sz="2000" dirty="0">
                <a:solidFill>
                  <a:srgbClr val="34C4F2"/>
                </a:solidFill>
                <a:latin typeface="Arial"/>
                <a:cs typeface="Arial"/>
              </a:rPr>
            </a:br>
            <a:r>
              <a:rPr lang="en-GB" sz="2000" dirty="0">
                <a:solidFill>
                  <a:srgbClr val="34C4F2"/>
                </a:solidFill>
                <a:latin typeface="Arial"/>
                <a:cs typeface="Arial"/>
              </a:rPr>
              <a:t>effectiveness</a:t>
            </a:r>
            <a:endParaRPr lang="en-GB">
              <a:solidFill>
                <a:srgbClr val="34C4F2"/>
              </a:solidFill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0670794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4A1BD8D-C79D-5C9E-5100-86AE1514E5AC}"/>
              </a:ext>
            </a:extLst>
          </p:cNvPr>
          <p:cNvSpPr/>
          <p:nvPr/>
        </p:nvSpPr>
        <p:spPr>
          <a:xfrm>
            <a:off x="0" y="0"/>
            <a:ext cx="12192000" cy="6856413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DA2805A9-8AB4-6231-54B6-CE2F5AE338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778E67B-58A0-DCF7-2F80-36CA5EDA0ECE}"/>
              </a:ext>
            </a:extLst>
          </p:cNvPr>
          <p:cNvSpPr txBox="1"/>
          <p:nvPr/>
        </p:nvSpPr>
        <p:spPr>
          <a:xfrm>
            <a:off x="194928" y="213813"/>
            <a:ext cx="11363419" cy="69365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0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Takeaways: How to increase public acceptance of </a:t>
            </a:r>
            <a:r>
              <a:rPr lang="en-GB" sz="3000" b="1" dirty="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endParaRPr lang="en-GB" sz="3000" b="1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52CB7B-EF21-90F7-4DBC-70E6A8D82C86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38654" y="6352565"/>
            <a:ext cx="796359" cy="464738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6802F28-FA66-8C6A-31A2-1D16DE9D5DC1}"/>
              </a:ext>
            </a:extLst>
          </p:cNvPr>
          <p:cNvSpPr txBox="1"/>
          <p:nvPr/>
        </p:nvSpPr>
        <p:spPr>
          <a:xfrm>
            <a:off x="10762859" y="6380683"/>
            <a:ext cx="13167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EU funded project</a:t>
            </a:r>
            <a:br>
              <a:rPr lang="en-US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en-GB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GA no. </a:t>
            </a:r>
            <a:r>
              <a:rPr lang="en-GB" sz="1100">
                <a:solidFill>
                  <a:schemeClr val="bg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776848</a:t>
            </a:r>
            <a:endParaRPr lang="nl-NL" sz="110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07DFA2-4614-5FB7-388C-BB5D27D43B6F}"/>
              </a:ext>
            </a:extLst>
          </p:cNvPr>
          <p:cNvSpPr txBox="1"/>
          <p:nvPr/>
        </p:nvSpPr>
        <p:spPr>
          <a:xfrm>
            <a:off x="380426" y="1621783"/>
            <a:ext cx="11040832" cy="550920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/>
            <a:endParaRPr lang="en-US" sz="2000" b="1" dirty="0">
              <a:solidFill>
                <a:schemeClr val="bg1"/>
              </a:solidFill>
              <a:ea typeface="+mn-lt"/>
              <a:cs typeface="+mn-lt"/>
            </a:endParaRPr>
          </a:p>
          <a:p>
            <a:pPr marL="457200" indent="-457200">
              <a:spcBef>
                <a:spcPct val="20000"/>
              </a:spcBef>
              <a:spcAft>
                <a:spcPct val="0"/>
              </a:spcAft>
              <a:buAutoNum type="arabicParenR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Public acceptance is case-specific, exists on a spectrum, and is manifested by attitudes and behaviours, which also act on each other causally. </a:t>
            </a:r>
          </a:p>
          <a:p>
            <a:pPr marL="457200" indent="-457200">
              <a:spcBef>
                <a:spcPct val="20000"/>
              </a:spcBef>
              <a:spcAft>
                <a:spcPct val="0"/>
              </a:spcAft>
              <a:buAutoNum type="arabicParenR"/>
            </a:pPr>
            <a:endParaRPr lang="en-GB" sz="2000" dirty="0">
              <a:solidFill>
                <a:schemeClr val="bg1"/>
              </a:solidFill>
              <a:latin typeface="Lato"/>
              <a:ea typeface="Lato"/>
              <a:cs typeface="Arial"/>
            </a:endParaRPr>
          </a:p>
          <a:p>
            <a:pPr marL="457200" indent="-457200">
              <a:spcBef>
                <a:spcPct val="20000"/>
              </a:spcBef>
              <a:spcAft>
                <a:spcPct val="0"/>
              </a:spcAft>
              <a:buAutoNum type="arabicParenR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Recommendations to increase public acceptance of </a:t>
            </a:r>
            <a:r>
              <a:rPr lang="en-GB" sz="2000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NbS</a:t>
            </a: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:</a:t>
            </a:r>
          </a:p>
          <a:p>
            <a:pPr marL="914400" lvl="1" indent="-457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Promote participation and collaboration</a:t>
            </a:r>
          </a:p>
          <a:p>
            <a:pPr marL="914400" lvl="1" indent="-457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Communicate effectively</a:t>
            </a:r>
          </a:p>
          <a:p>
            <a:pPr marL="914400" lvl="1" indent="-457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Increase awareness of benefits</a:t>
            </a:r>
          </a:p>
          <a:p>
            <a:pPr marL="914400" lvl="1" indent="-457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Provide benefits</a:t>
            </a:r>
          </a:p>
          <a:p>
            <a:pPr marL="457200" indent="-457200">
              <a:spcBef>
                <a:spcPct val="20000"/>
              </a:spcBef>
              <a:spcAft>
                <a:spcPct val="0"/>
              </a:spcAft>
              <a:buAutoNum type="arabicParenR"/>
            </a:pPr>
            <a:endParaRPr lang="en-GB" sz="2000" dirty="0">
              <a:solidFill>
                <a:schemeClr val="bg1"/>
              </a:solidFill>
              <a:latin typeface="Lato"/>
              <a:ea typeface="Lato"/>
              <a:cs typeface="Arial"/>
            </a:endParaRPr>
          </a:p>
          <a:p>
            <a:pPr marL="457200" indent="-457200">
              <a:spcBef>
                <a:spcPct val="20000"/>
              </a:spcBef>
              <a:spcAft>
                <a:spcPct val="0"/>
              </a:spcAft>
              <a:buAutoNum type="arabicParenR"/>
            </a:pP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There is a demand for evidence of </a:t>
            </a:r>
            <a:r>
              <a:rPr lang="en-GB" sz="2000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NbS</a:t>
            </a:r>
            <a:r>
              <a:rPr lang="en-GB" sz="2000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 effectiveness. This links to building trust and the public’s sense of responsibility.</a:t>
            </a:r>
            <a:endParaRPr lang="de-DE" sz="2000" dirty="0">
              <a:ea typeface="+mn-lt"/>
              <a:cs typeface="+mn-lt"/>
            </a:endParaRPr>
          </a:p>
          <a:p>
            <a:pPr marL="285750" indent="-285750">
              <a:spcBef>
                <a:spcPct val="20000"/>
              </a:spcBef>
              <a:spcAft>
                <a:spcPct val="0"/>
              </a:spcAft>
              <a:buFont typeface="Arial"/>
              <a:buChar char="•"/>
            </a:pPr>
            <a:endParaRPr lang="en-GB" sz="2000" dirty="0">
              <a:ea typeface="+mn-lt"/>
              <a:cs typeface="+mn-lt"/>
            </a:endParaRPr>
          </a:p>
          <a:p>
            <a:pPr marL="457200" indent="-457200">
              <a:buAutoNum type="arabicParenR"/>
            </a:pPr>
            <a:endParaRPr lang="en-GB" sz="20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GB" sz="32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01CD20-C09A-4F1D-093A-58DC0A3D64DD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22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4737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DA2805A9-8AB4-6231-54B6-CE2F5AE338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778E67B-58A0-DCF7-2F80-36CA5EDA0ECE}"/>
              </a:ext>
            </a:extLst>
          </p:cNvPr>
          <p:cNvSpPr txBox="1"/>
          <p:nvPr/>
        </p:nvSpPr>
        <p:spPr>
          <a:xfrm>
            <a:off x="194928" y="336923"/>
            <a:ext cx="11363419" cy="98488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6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Take home messages: </a:t>
            </a:r>
            <a:r>
              <a:rPr lang="de-DE" sz="2600" b="1" dirty="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Promoting</a:t>
            </a:r>
            <a:r>
              <a:rPr lang="de-DE" sz="26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 </a:t>
            </a:r>
            <a:r>
              <a:rPr lang="de-DE" sz="2600" b="1" dirty="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de-DE" sz="26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 </a:t>
            </a:r>
            <a:r>
              <a:rPr lang="de-DE" sz="2600" b="1" dirty="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Uptake</a:t>
            </a:r>
            <a:r>
              <a:rPr lang="de-DE" sz="26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 and Public Acceptance </a:t>
            </a:r>
            <a:r>
              <a:rPr lang="en-GB" sz="26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 </a:t>
            </a:r>
            <a:endParaRPr lang="en-GB" sz="2600" b="1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GB" sz="32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52CB7B-EF21-90F7-4DBC-70E6A8D82C86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38654" y="6352565"/>
            <a:ext cx="796359" cy="464738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6802F28-FA66-8C6A-31A2-1D16DE9D5DC1}"/>
              </a:ext>
            </a:extLst>
          </p:cNvPr>
          <p:cNvSpPr txBox="1"/>
          <p:nvPr/>
        </p:nvSpPr>
        <p:spPr>
          <a:xfrm>
            <a:off x="10762859" y="6380683"/>
            <a:ext cx="13167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EU funded project</a:t>
            </a:r>
            <a:br>
              <a:rPr lang="en-US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en-GB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GA no. </a:t>
            </a:r>
            <a:r>
              <a:rPr lang="en-GB" sz="1100">
                <a:solidFill>
                  <a:schemeClr val="bg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776848</a:t>
            </a:r>
            <a:endParaRPr lang="nl-NL" sz="110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531BBC-4F11-F173-2457-3BDA27AD4C54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23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6F4EE0-0704-DEA0-BF73-40DCD6FFDD8C}"/>
              </a:ext>
            </a:extLst>
          </p:cNvPr>
          <p:cNvSpPr txBox="1"/>
          <p:nvPr/>
        </p:nvSpPr>
        <p:spPr>
          <a:xfrm>
            <a:off x="380426" y="1321808"/>
            <a:ext cx="11040832" cy="63955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/>
            <a:endParaRPr lang="en-US" b="1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57200" indent="-457200">
              <a:buAutoNum type="arabicParenR"/>
            </a:pP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Public acceptance is the positive public attitudes and behaviour towards Nature-based Solutions. High acceptance can contribute to overcome challenges related to </a:t>
            </a:r>
            <a:r>
              <a:rPr lang="en-GB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public participation, integration of local knowledge, trust and ownership. </a:t>
            </a:r>
          </a:p>
          <a:p>
            <a:pPr marL="457200" indent="-457200">
              <a:spcBef>
                <a:spcPct val="20000"/>
              </a:spcBef>
              <a:spcAft>
                <a:spcPct val="0"/>
              </a:spcAft>
              <a:buAutoNum type="arabicParenR"/>
            </a:pPr>
            <a:endParaRPr lang="en-GB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57200" indent="-457200">
              <a:buFontTx/>
              <a:buAutoNum type="arabicParenR"/>
            </a:pP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Public acceptance is case-specific, exists on a spectrum, and is manifested by attitudes and behaviours, which also act on each other causally. Factors that influence public acceptance of </a:t>
            </a:r>
            <a:r>
              <a:rPr lang="en-GB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relate to: 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Measures / project (i.e., </a:t>
            </a:r>
            <a:r>
              <a:rPr lang="en-GB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)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Individual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Society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endParaRPr lang="en-GB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457200" indent="-457200">
              <a:spcBef>
                <a:spcPct val="20000"/>
              </a:spcBef>
              <a:spcAft>
                <a:spcPct val="0"/>
              </a:spcAft>
              <a:buAutoNum type="arabicParenR"/>
            </a:pP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Recommendations to increase public acceptance of </a:t>
            </a:r>
            <a:r>
              <a:rPr lang="en-GB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include:</a:t>
            </a:r>
          </a:p>
          <a:p>
            <a:pPr marL="914400" lvl="1" indent="-457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Promote participation and collaboration</a:t>
            </a:r>
          </a:p>
          <a:p>
            <a:pPr marL="914400" lvl="1" indent="-457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Communicate effectively</a:t>
            </a:r>
          </a:p>
          <a:p>
            <a:pPr marL="914400" lvl="1" indent="-457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Increase awareness of benefits</a:t>
            </a:r>
          </a:p>
          <a:p>
            <a:pPr marL="914400" lvl="1" indent="-45720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Provide benefits</a:t>
            </a:r>
            <a:br>
              <a:rPr lang="en-GB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</a:br>
            <a:br>
              <a:rPr lang="en-GB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</a:br>
            <a:endParaRPr lang="en-GB" sz="20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pPr marL="1371600" lvl="2" indent="-4572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pPr marL="1371600" lvl="2" indent="-4572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  <a:p>
            <a:pPr marL="1371600" lvl="2" indent="-457200"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  <a:latin typeface="Lato"/>
              <a:ea typeface="Lato"/>
              <a:cs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35700455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Further reading</a:t>
            </a:r>
            <a:endParaRPr lang="en-GB" sz="320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5D796A-F0A4-A4B0-4450-9B3A0104A8C2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24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3F76B5-C35B-3945-0D37-4B9A251CFBF0}"/>
              </a:ext>
            </a:extLst>
          </p:cNvPr>
          <p:cNvSpPr txBox="1">
            <a:spLocks/>
          </p:cNvSpPr>
          <p:nvPr/>
        </p:nvSpPr>
        <p:spPr>
          <a:xfrm>
            <a:off x="284188" y="1561825"/>
            <a:ext cx="10960376" cy="259228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363" indent="-360363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Anderson and Renaud</a:t>
            </a:r>
            <a:r>
              <a:rPr lang="en-GB" sz="1600" kern="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(</a:t>
            </a: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2021). A review of public acceptance of Nature-based Solutions: the ‘why’, ‘when’, and ‘how’ of success for disaster risk reduction measures. </a:t>
            </a:r>
            <a:r>
              <a:rPr lang="en-GB" sz="1600" b="0" i="1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Accepted Manuscript in </a:t>
            </a:r>
            <a:r>
              <a:rPr lang="en-GB" sz="1600" b="0" i="1" kern="0" dirty="0" err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Ambio</a:t>
            </a: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5"/>
              </a:rPr>
              <a:t> Link</a:t>
            </a: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  <a:p>
            <a:pPr marL="360363" indent="-360363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endParaRPr lang="en-GB" sz="1600" kern="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360363" indent="-360363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Anderson et al. (2021). Corrigendum: Public Acceptance of Nature-Based Solutions for Natural Hazard Risk Reduction: Survey Findings From Three Study Sites in Europe. </a:t>
            </a:r>
            <a:r>
              <a:rPr lang="en-GB" sz="1600" b="0" i="1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Frontiers in Environmental Science</a:t>
            </a: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9, 767449. </a:t>
            </a: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6"/>
              </a:rPr>
              <a:t>Link</a:t>
            </a: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  <a:p>
            <a:pPr marL="360363" indent="-360363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endParaRPr lang="en-GB" sz="1600" kern="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360363" indent="-360363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Anderson et al. (2022). Green, hybrid, or grey disaster risk reduction measures: What shapes public preferences for nature-based solutions? </a:t>
            </a:r>
            <a:r>
              <a:rPr lang="en-GB" sz="1600" b="0" i="1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Journal of Environmental Management,</a:t>
            </a: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310:114727. </a:t>
            </a: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7"/>
              </a:rPr>
              <a:t>Link</a:t>
            </a: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  <a:p>
            <a:pPr marL="360363" indent="-360363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endParaRPr lang="en-GB" sz="1600" b="0" kern="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360363" indent="-360363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Everett</a:t>
            </a:r>
            <a:r>
              <a:rPr lang="en-GB" sz="1600" kern="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and Lamond</a:t>
            </a:r>
            <a:r>
              <a:rPr lang="en-GB" sz="1600" kern="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(</a:t>
            </a: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2018). Considering the value of community engagement for (co-) producing blue-green infrastructure. WIT Transactions on The Built Environment 184. </a:t>
            </a:r>
            <a:r>
              <a:rPr lang="en-GB" sz="1600" b="0" i="1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WIT Press</a:t>
            </a: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: 1–13.</a:t>
            </a:r>
          </a:p>
          <a:p>
            <a:pPr marL="360363" indent="-360363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endParaRPr lang="en-GB" sz="1600" b="0" kern="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360363" indent="-360363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van der </a:t>
            </a:r>
            <a:r>
              <a:rPr lang="en-GB" sz="1600" b="0" kern="0" dirty="0" err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Vegt</a:t>
            </a: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R. G. (2018). A literature review on the relationship between risk governance and public engagement in relation to complex environmental issues. </a:t>
            </a:r>
            <a:r>
              <a:rPr lang="en-GB" sz="1600" b="0" i="1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Journal of Risk Research </a:t>
            </a: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21 (11), pp. 1-18. </a:t>
            </a: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8"/>
              </a:rPr>
              <a:t>Link</a:t>
            </a: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  <a:p>
            <a:pPr marL="360363" indent="-360363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endParaRPr lang="en-GB" sz="1600" b="0" kern="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360363" indent="-360363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600" b="0" kern="0" dirty="0" err="1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Wamsler</a:t>
            </a: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et al. (2020). Beyond participation: when citizen engagement leads to undesirable outcomes for nature-based solutions and climate change adaptation. </a:t>
            </a:r>
            <a:r>
              <a:rPr lang="en-GB" sz="1600" b="0" i="1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Climatic Change </a:t>
            </a: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158 (2), pp. 235–254. </a:t>
            </a: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9"/>
              </a:rPr>
              <a:t>Link</a:t>
            </a:r>
            <a:r>
              <a:rPr lang="en-GB" sz="1600" b="0" kern="0" dirty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</a:p>
          <a:p>
            <a:pPr>
              <a:defRPr/>
            </a:pPr>
            <a:endParaRPr lang="en-GB" sz="1100" b="0" kern="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defRPr/>
            </a:pPr>
            <a:endParaRPr lang="en-GB" sz="1100" b="0" kern="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>
              <a:defRPr/>
            </a:pPr>
            <a:endParaRPr lang="en-GB" sz="1100" b="0" kern="0" dirty="0">
              <a:solidFill>
                <a:schemeClr val="tx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0815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outdoor, nature, mountain, dirt&#10;&#10;Description automatically generated">
            <a:extLst>
              <a:ext uri="{FF2B5EF4-FFF2-40B4-BE49-F238E27FC236}">
                <a16:creationId xmlns:a16="http://schemas.microsoft.com/office/drawing/2014/main" id="{BE060F61-9D3A-45E6-AF80-B2881B5E5D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/>
          <a:stretch/>
        </p:blipFill>
        <p:spPr>
          <a:xfrm>
            <a:off x="6106884" y="486783"/>
            <a:ext cx="6085116" cy="637121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845C98-BF91-2C62-FFD3-F4A739FC93F7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200F5ABF-BBED-A0A6-2FF0-EF718F9A4EC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ACE15D-2289-EE1B-C11D-76CB44A7DFEA}"/>
              </a:ext>
            </a:extLst>
          </p:cNvPr>
          <p:cNvSpPr txBox="1"/>
          <p:nvPr/>
        </p:nvSpPr>
        <p:spPr>
          <a:xfrm>
            <a:off x="82668" y="194396"/>
            <a:ext cx="11011780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Next steps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126073-5D4D-95A8-63C5-9882D1AE997D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B81C043-AD5E-3A89-9A8B-75FA01AF2B63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9" name="Picture 8" descr="A group of yellow stars&#10;&#10;Description automatically generated with low confidence">
              <a:extLst>
                <a:ext uri="{FF2B5EF4-FFF2-40B4-BE49-F238E27FC236}">
                  <a16:creationId xmlns:a16="http://schemas.microsoft.com/office/drawing/2014/main" id="{717C050B-116C-6D33-5769-186010D569DD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06D6B38-258F-237D-5C7B-671C70C2E69D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10A342D-7545-CC2C-F4E6-6B1F1A5E773A}"/>
              </a:ext>
            </a:extLst>
          </p:cNvPr>
          <p:cNvSpPr txBox="1"/>
          <p:nvPr/>
        </p:nvSpPr>
        <p:spPr>
          <a:xfrm>
            <a:off x="155261" y="643969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25</a:t>
            </a:r>
            <a:endParaRPr lang="en-GB" sz="11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9BFBE7F-30B6-641C-C3DB-50945929C1E6}"/>
              </a:ext>
            </a:extLst>
          </p:cNvPr>
          <p:cNvSpPr txBox="1"/>
          <p:nvPr/>
        </p:nvSpPr>
        <p:spPr>
          <a:xfrm>
            <a:off x="270566" y="819748"/>
            <a:ext cx="5501585" cy="62478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de-DE" sz="1600" dirty="0">
              <a:solidFill>
                <a:srgbClr val="009ED6"/>
              </a:solidFill>
              <a:latin typeface="Lato"/>
              <a:ea typeface="Lato"/>
              <a:cs typeface="Lato"/>
            </a:endParaRPr>
          </a:p>
          <a:p>
            <a:endParaRPr lang="de-DE" sz="1600" dirty="0">
              <a:solidFill>
                <a:srgbClr val="009ED6"/>
              </a:solidFill>
              <a:latin typeface="Lato"/>
              <a:ea typeface="Lato"/>
              <a:cs typeface="Lato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1: </a:t>
            </a:r>
            <a:r>
              <a:rPr lang="de-DE" sz="1600" dirty="0" err="1">
                <a:latin typeface="Lato"/>
                <a:ea typeface="+mn-lt"/>
                <a:cs typeface="+mn-lt"/>
              </a:rPr>
              <a:t>NbS</a:t>
            </a:r>
            <a:r>
              <a:rPr lang="de-DE" sz="1600" dirty="0">
                <a:latin typeface="Lato"/>
                <a:ea typeface="+mn-lt"/>
                <a:cs typeface="+mn-lt"/>
              </a:rPr>
              <a:t> </a:t>
            </a:r>
            <a:r>
              <a:rPr lang="de-DE" sz="1600" dirty="0" err="1">
                <a:latin typeface="Lato"/>
                <a:ea typeface="+mn-lt"/>
                <a:cs typeface="+mn-lt"/>
              </a:rPr>
              <a:t>Concepts</a:t>
            </a:r>
            <a:r>
              <a:rPr lang="de-DE" sz="1600" dirty="0">
                <a:latin typeface="Lato"/>
                <a:ea typeface="+mn-lt"/>
                <a:cs typeface="+mn-lt"/>
              </a:rPr>
              <a:t> and </a:t>
            </a:r>
            <a:r>
              <a:rPr lang="de-DE" sz="1600" dirty="0" err="1">
                <a:latin typeface="Lato"/>
                <a:ea typeface="+mn-lt"/>
                <a:cs typeface="+mn-lt"/>
              </a:rPr>
              <a:t>Approaches</a:t>
            </a:r>
            <a:r>
              <a:rPr lang="de-DE" sz="1600" dirty="0">
                <a:latin typeface="Lato"/>
                <a:ea typeface="+mn-lt"/>
                <a:cs typeface="+mn-lt"/>
              </a:rPr>
              <a:t> </a:t>
            </a:r>
          </a:p>
          <a:p>
            <a:endParaRPr lang="de-DE" sz="1600" dirty="0">
              <a:solidFill>
                <a:srgbClr val="000000"/>
              </a:solidFill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2: </a:t>
            </a:r>
            <a:r>
              <a:rPr lang="de-DE" sz="1600" dirty="0" err="1">
                <a:latin typeface="Lato"/>
                <a:ea typeface="+mn-lt"/>
                <a:cs typeface="+mn-lt"/>
              </a:rPr>
              <a:t>Good</a:t>
            </a:r>
            <a:r>
              <a:rPr lang="de-DE" sz="1600" dirty="0">
                <a:latin typeface="Lato"/>
                <a:ea typeface="+mn-lt"/>
                <a:cs typeface="+mn-lt"/>
              </a:rPr>
              <a:t> Practices </a:t>
            </a:r>
            <a:r>
              <a:rPr lang="de-DE" sz="1600" dirty="0" err="1">
                <a:latin typeface="Lato"/>
                <a:ea typeface="+mn-lt"/>
                <a:cs typeface="+mn-lt"/>
              </a:rPr>
              <a:t>from</a:t>
            </a:r>
            <a:r>
              <a:rPr lang="de-DE" sz="1600" dirty="0">
                <a:latin typeface="Lato"/>
                <a:ea typeface="+mn-lt"/>
                <a:cs typeface="+mn-lt"/>
              </a:rPr>
              <a:t> Open Air Laboratories</a:t>
            </a:r>
          </a:p>
          <a:p>
            <a:endParaRPr lang="de-DE" sz="1600" dirty="0">
              <a:solidFill>
                <a:srgbClr val="009ED6"/>
              </a:solidFill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3: </a:t>
            </a:r>
            <a:r>
              <a:rPr lang="de-DE" sz="1600" dirty="0">
                <a:latin typeface="Lato"/>
                <a:ea typeface="+mn-lt"/>
                <a:cs typeface="+mn-lt"/>
              </a:rPr>
              <a:t>Stakeholder Engagement and Co-</a:t>
            </a:r>
            <a:r>
              <a:rPr lang="de-DE" sz="1600" dirty="0" err="1">
                <a:latin typeface="Lato"/>
                <a:ea typeface="+mn-lt"/>
                <a:cs typeface="+mn-lt"/>
              </a:rPr>
              <a:t>Creation</a:t>
            </a:r>
            <a:endParaRPr lang="en-US" sz="1600" dirty="0">
              <a:latin typeface="Lato"/>
              <a:ea typeface="+mn-lt"/>
              <a:cs typeface="+mn-lt"/>
            </a:endParaRPr>
          </a:p>
          <a:p>
            <a:endParaRPr lang="de-DE" sz="1600" dirty="0">
              <a:solidFill>
                <a:srgbClr val="009ED6"/>
              </a:solidFill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4: </a:t>
            </a:r>
            <a:r>
              <a:rPr lang="de-DE" sz="1600" dirty="0" err="1">
                <a:latin typeface="Lato"/>
                <a:ea typeface="+mn-lt"/>
                <a:cs typeface="+mn-lt"/>
              </a:rPr>
              <a:t>Assessing</a:t>
            </a:r>
            <a:r>
              <a:rPr lang="de-DE" sz="1600" dirty="0">
                <a:latin typeface="Lato"/>
                <a:ea typeface="+mn-lt"/>
                <a:cs typeface="+mn-lt"/>
              </a:rPr>
              <a:t> </a:t>
            </a:r>
            <a:r>
              <a:rPr lang="de-DE" sz="1600" dirty="0" err="1">
                <a:latin typeface="Lato"/>
                <a:ea typeface="+mn-lt"/>
                <a:cs typeface="+mn-lt"/>
              </a:rPr>
              <a:t>Risks</a:t>
            </a:r>
            <a:r>
              <a:rPr lang="de-DE" sz="1600" dirty="0">
                <a:latin typeface="Lato"/>
                <a:ea typeface="+mn-lt"/>
                <a:cs typeface="+mn-lt"/>
              </a:rPr>
              <a:t> in </a:t>
            </a:r>
            <a:r>
              <a:rPr lang="de-DE" sz="1600" dirty="0" err="1">
                <a:latin typeface="Lato"/>
                <a:ea typeface="+mn-lt"/>
                <a:cs typeface="+mn-lt"/>
              </a:rPr>
              <a:t>Socio-Ecological</a:t>
            </a:r>
            <a:r>
              <a:rPr lang="de-DE" sz="1600" dirty="0">
                <a:latin typeface="Lato"/>
                <a:ea typeface="+mn-lt"/>
                <a:cs typeface="+mn-lt"/>
              </a:rPr>
              <a:t> Systems</a:t>
            </a:r>
            <a:endParaRPr lang="en-US" sz="1600" dirty="0">
              <a:latin typeface="Lato"/>
              <a:ea typeface="+mn-lt"/>
              <a:cs typeface="+mn-lt"/>
            </a:endParaRPr>
          </a:p>
          <a:p>
            <a:endParaRPr lang="de-DE" sz="1600" dirty="0"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5: </a:t>
            </a:r>
            <a:r>
              <a:rPr lang="de-DE" sz="1600" dirty="0" err="1">
                <a:latin typeface="Lato"/>
                <a:ea typeface="+mn-lt"/>
                <a:cs typeface="+mn-lt"/>
              </a:rPr>
              <a:t>NbS</a:t>
            </a:r>
            <a:r>
              <a:rPr lang="de-DE" sz="1600" dirty="0">
                <a:latin typeface="Lato"/>
                <a:ea typeface="+mn-lt"/>
                <a:cs typeface="+mn-lt"/>
              </a:rPr>
              <a:t> </a:t>
            </a:r>
            <a:r>
              <a:rPr lang="de-DE" sz="1600" dirty="0" err="1">
                <a:latin typeface="Lato"/>
                <a:ea typeface="+mn-lt"/>
                <a:cs typeface="+mn-lt"/>
              </a:rPr>
              <a:t>Selection</a:t>
            </a:r>
            <a:r>
              <a:rPr lang="de-DE" sz="1600" dirty="0">
                <a:latin typeface="Lato"/>
                <a:ea typeface="+mn-lt"/>
                <a:cs typeface="+mn-lt"/>
              </a:rPr>
              <a:t> and Engineering</a:t>
            </a:r>
            <a:endParaRPr lang="en-US" sz="1600" dirty="0">
              <a:latin typeface="Lato"/>
              <a:ea typeface="+mn-lt"/>
              <a:cs typeface="+mn-lt"/>
            </a:endParaRPr>
          </a:p>
          <a:p>
            <a:endParaRPr lang="de-DE" sz="1600" dirty="0"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6: </a:t>
            </a:r>
            <a:r>
              <a:rPr lang="de-DE" sz="1600" dirty="0" err="1">
                <a:latin typeface="Lato"/>
                <a:ea typeface="+mn-lt"/>
                <a:cs typeface="+mn-lt"/>
              </a:rPr>
              <a:t>NbS</a:t>
            </a:r>
            <a:r>
              <a:rPr lang="de-DE" sz="1600" dirty="0">
                <a:latin typeface="Lato"/>
                <a:ea typeface="+mn-lt"/>
                <a:cs typeface="+mn-lt"/>
              </a:rPr>
              <a:t> Modelling and Monitoring</a:t>
            </a:r>
            <a:endParaRPr lang="en-US" sz="1600" dirty="0">
              <a:latin typeface="Lato"/>
              <a:ea typeface="+mn-lt"/>
              <a:cs typeface="+mn-lt"/>
            </a:endParaRPr>
          </a:p>
          <a:p>
            <a:endParaRPr lang="de-DE" sz="1600" dirty="0">
              <a:solidFill>
                <a:srgbClr val="009ED6"/>
              </a:solidFill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7: </a:t>
            </a:r>
            <a:r>
              <a:rPr lang="de-DE" sz="1600" dirty="0" err="1">
                <a:latin typeface="Lato"/>
                <a:ea typeface="+mn-lt"/>
                <a:cs typeface="+mn-lt"/>
              </a:rPr>
              <a:t>NbS</a:t>
            </a:r>
            <a:r>
              <a:rPr lang="de-DE" sz="1600" dirty="0">
                <a:latin typeface="Lato"/>
                <a:ea typeface="+mn-lt"/>
                <a:cs typeface="+mn-lt"/>
              </a:rPr>
              <a:t> Policy </a:t>
            </a:r>
            <a:r>
              <a:rPr lang="de-DE" sz="1600" dirty="0" err="1">
                <a:latin typeface="Lato"/>
                <a:ea typeface="+mn-lt"/>
                <a:cs typeface="+mn-lt"/>
              </a:rPr>
              <a:t>Context</a:t>
            </a:r>
            <a:r>
              <a:rPr lang="de-DE" sz="1600" dirty="0">
                <a:latin typeface="Lato"/>
                <a:ea typeface="+mn-lt"/>
                <a:cs typeface="+mn-lt"/>
              </a:rPr>
              <a:t> and </a:t>
            </a:r>
            <a:r>
              <a:rPr lang="de-DE" sz="1600" dirty="0" err="1">
                <a:latin typeface="Lato"/>
                <a:ea typeface="+mn-lt"/>
                <a:cs typeface="+mn-lt"/>
              </a:rPr>
              <a:t>Permitting</a:t>
            </a:r>
            <a:r>
              <a:rPr lang="de-DE" sz="1600" dirty="0">
                <a:latin typeface="Lato"/>
                <a:ea typeface="+mn-lt"/>
                <a:cs typeface="+mn-lt"/>
              </a:rPr>
              <a:t> </a:t>
            </a:r>
            <a:r>
              <a:rPr lang="de-DE" sz="1600" dirty="0" err="1">
                <a:latin typeface="Lato"/>
                <a:ea typeface="+mn-lt"/>
                <a:cs typeface="+mn-lt"/>
              </a:rPr>
              <a:t>Paths</a:t>
            </a:r>
            <a:endParaRPr lang="en-US" sz="1600" dirty="0" err="1">
              <a:latin typeface="Lato"/>
              <a:ea typeface="+mn-lt"/>
              <a:cs typeface="+mn-lt"/>
            </a:endParaRPr>
          </a:p>
          <a:p>
            <a:endParaRPr lang="de-DE" sz="1600" dirty="0">
              <a:solidFill>
                <a:srgbClr val="009ED6"/>
              </a:solidFill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8DC548"/>
                </a:solidFill>
                <a:latin typeface="Lato"/>
                <a:ea typeface="+mn-lt"/>
                <a:cs typeface="+mn-lt"/>
              </a:rPr>
              <a:t>Unit 8: </a:t>
            </a:r>
            <a:r>
              <a:rPr lang="de-DE" sz="1600" dirty="0" err="1">
                <a:solidFill>
                  <a:srgbClr val="8DC548"/>
                </a:solidFill>
                <a:latin typeface="Lato"/>
                <a:ea typeface="+mn-lt"/>
                <a:cs typeface="+mn-lt"/>
              </a:rPr>
              <a:t>Promoting</a:t>
            </a:r>
            <a:r>
              <a:rPr lang="de-DE" sz="1600" dirty="0">
                <a:solidFill>
                  <a:srgbClr val="8DC548"/>
                </a:solidFill>
                <a:latin typeface="Lato"/>
                <a:ea typeface="+mn-lt"/>
                <a:cs typeface="+mn-lt"/>
              </a:rPr>
              <a:t> </a:t>
            </a:r>
            <a:r>
              <a:rPr lang="de-DE" sz="1600" dirty="0" err="1">
                <a:solidFill>
                  <a:srgbClr val="8DC548"/>
                </a:solidFill>
                <a:latin typeface="Lato"/>
                <a:ea typeface="+mn-lt"/>
                <a:cs typeface="+mn-lt"/>
              </a:rPr>
              <a:t>NbS</a:t>
            </a:r>
            <a:r>
              <a:rPr lang="de-DE" sz="1600" dirty="0">
                <a:solidFill>
                  <a:srgbClr val="8DC548"/>
                </a:solidFill>
                <a:latin typeface="Lato"/>
                <a:ea typeface="+mn-lt"/>
                <a:cs typeface="+mn-lt"/>
              </a:rPr>
              <a:t> </a:t>
            </a:r>
            <a:r>
              <a:rPr lang="de-DE" sz="1600" dirty="0" err="1">
                <a:solidFill>
                  <a:srgbClr val="8DC548"/>
                </a:solidFill>
                <a:latin typeface="Lato"/>
                <a:ea typeface="+mn-lt"/>
                <a:cs typeface="+mn-lt"/>
              </a:rPr>
              <a:t>Uptake</a:t>
            </a:r>
            <a:r>
              <a:rPr lang="de-DE" sz="1600" dirty="0">
                <a:solidFill>
                  <a:srgbClr val="8DC548"/>
                </a:solidFill>
                <a:latin typeface="Lato"/>
                <a:ea typeface="+mn-lt"/>
                <a:cs typeface="+mn-lt"/>
              </a:rPr>
              <a:t> and Public Acceptance</a:t>
            </a:r>
            <a:endParaRPr lang="en-US" sz="1600" dirty="0">
              <a:solidFill>
                <a:srgbClr val="8DC548"/>
              </a:solidFill>
              <a:latin typeface="Lato"/>
              <a:ea typeface="+mn-lt"/>
              <a:cs typeface="+mn-lt"/>
            </a:endParaRPr>
          </a:p>
          <a:p>
            <a:endParaRPr lang="de-DE" sz="1600" dirty="0"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9: </a:t>
            </a:r>
            <a:r>
              <a:rPr lang="de-DE" sz="1600" dirty="0">
                <a:latin typeface="Lato"/>
                <a:ea typeface="+mn-lt"/>
                <a:cs typeface="+mn-lt"/>
              </a:rPr>
              <a:t>Replication and Business </a:t>
            </a:r>
            <a:r>
              <a:rPr lang="de-DE" sz="1600" dirty="0" err="1">
                <a:latin typeface="Lato"/>
                <a:ea typeface="+mn-lt"/>
                <a:cs typeface="+mn-lt"/>
              </a:rPr>
              <a:t>Uptake</a:t>
            </a:r>
            <a:endParaRPr lang="de-DE" sz="1600" dirty="0">
              <a:latin typeface="Lato"/>
              <a:ea typeface="+mn-lt"/>
              <a:cs typeface="+mn-lt"/>
            </a:endParaRPr>
          </a:p>
          <a:p>
            <a:endParaRPr lang="de-DE" sz="1600" dirty="0">
              <a:latin typeface="Lato"/>
              <a:ea typeface="+mn-lt"/>
              <a:cs typeface="+mn-lt"/>
            </a:endParaRPr>
          </a:p>
          <a:p>
            <a:r>
              <a:rPr lang="de-DE" sz="1600" dirty="0">
                <a:solidFill>
                  <a:srgbClr val="009ED6"/>
                </a:solidFill>
                <a:latin typeface="Lato"/>
                <a:ea typeface="+mn-lt"/>
                <a:cs typeface="+mn-lt"/>
              </a:rPr>
              <a:t>Unit 10: </a:t>
            </a:r>
            <a:r>
              <a:rPr lang="de-DE" sz="1600" dirty="0" err="1">
                <a:latin typeface="Lato"/>
                <a:ea typeface="+mn-lt"/>
                <a:cs typeface="+mn-lt"/>
              </a:rPr>
              <a:t>GeoIKP</a:t>
            </a:r>
            <a:r>
              <a:rPr lang="de-DE" sz="1600" dirty="0">
                <a:latin typeface="Lato"/>
                <a:ea typeface="+mn-lt"/>
                <a:cs typeface="+mn-lt"/>
              </a:rPr>
              <a:t> – </a:t>
            </a:r>
            <a:r>
              <a:rPr lang="de-DE" sz="1600" dirty="0" err="1">
                <a:latin typeface="Lato"/>
                <a:ea typeface="+mn-lt"/>
                <a:cs typeface="+mn-lt"/>
              </a:rPr>
              <a:t>NbS</a:t>
            </a:r>
            <a:r>
              <a:rPr lang="de-DE" sz="1600" dirty="0">
                <a:latin typeface="Lato"/>
                <a:ea typeface="+mn-lt"/>
                <a:cs typeface="+mn-lt"/>
              </a:rPr>
              <a:t> </a:t>
            </a:r>
            <a:r>
              <a:rPr lang="de-DE" sz="1600" dirty="0" err="1">
                <a:latin typeface="Lato"/>
                <a:ea typeface="+mn-lt"/>
                <a:cs typeface="+mn-lt"/>
              </a:rPr>
              <a:t>Platform</a:t>
            </a:r>
            <a:endParaRPr lang="de-DE" sz="1600" dirty="0">
              <a:latin typeface="Lato"/>
              <a:ea typeface="+mn-lt"/>
              <a:cs typeface="+mn-lt"/>
            </a:endParaRPr>
          </a:p>
          <a:p>
            <a:endParaRPr lang="de-DE" sz="1600" dirty="0">
              <a:latin typeface="Lato"/>
              <a:ea typeface="+mn-lt"/>
              <a:cs typeface="+mn-lt"/>
            </a:endParaRPr>
          </a:p>
          <a:p>
            <a:endParaRPr lang="de-DE" sz="1600" dirty="0">
              <a:solidFill>
                <a:srgbClr val="8DC548"/>
              </a:solidFill>
              <a:latin typeface="Lato"/>
              <a:ea typeface="+mn-lt"/>
              <a:cs typeface="+mn-lt"/>
            </a:endParaRPr>
          </a:p>
          <a:p>
            <a:endParaRPr lang="de-DE" sz="1600" dirty="0">
              <a:solidFill>
                <a:srgbClr val="009ED6"/>
              </a:solidFill>
              <a:latin typeface="Lato"/>
              <a:ea typeface="Lato"/>
              <a:cs typeface="Lato"/>
            </a:endParaRPr>
          </a:p>
          <a:p>
            <a:endParaRPr lang="en-DE" sz="1600" b="1" dirty="0">
              <a:solidFill>
                <a:srgbClr val="00A7E2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3443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6856413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188598" y="6207708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 dirty="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E7A71A43-87E1-8565-175F-B08207C802F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0734" y="903392"/>
            <a:ext cx="3330532" cy="255502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2C73B4C-F164-9CB9-3AA8-77DFD7881619}"/>
              </a:ext>
            </a:extLst>
          </p:cNvPr>
          <p:cNvSpPr txBox="1"/>
          <p:nvPr/>
        </p:nvSpPr>
        <p:spPr>
          <a:xfrm>
            <a:off x="4610426" y="4021739"/>
            <a:ext cx="33369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 err="1">
                <a:solidFill>
                  <a:srgbClr val="F1F8EC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Thank</a:t>
            </a:r>
            <a:r>
              <a:rPr lang="de-DE" sz="4000" b="1" dirty="0">
                <a:solidFill>
                  <a:srgbClr val="F1F8EC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4000" b="1" dirty="0" err="1">
                <a:solidFill>
                  <a:srgbClr val="F1F8EC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you</a:t>
            </a:r>
            <a:r>
              <a:rPr lang="de-DE" sz="4000" b="1" dirty="0">
                <a:solidFill>
                  <a:srgbClr val="F1F8EC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!</a:t>
            </a:r>
            <a:endParaRPr lang="en-DE" sz="4000" b="1" dirty="0">
              <a:solidFill>
                <a:srgbClr val="F1F8EC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12" name="Graphic 11" descr="Teacher outline">
            <a:extLst>
              <a:ext uri="{FF2B5EF4-FFF2-40B4-BE49-F238E27FC236}">
                <a16:creationId xmlns:a16="http://schemas.microsoft.com/office/drawing/2014/main" id="{5D3366CC-DAD5-FBDE-21EC-0229DB3645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88808" y="3686186"/>
            <a:ext cx="1378991" cy="137899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25277E4-FCB0-EA82-781F-BD4F00B3F997}"/>
              </a:ext>
            </a:extLst>
          </p:cNvPr>
          <p:cNvSpPr txBox="1"/>
          <p:nvPr/>
        </p:nvSpPr>
        <p:spPr>
          <a:xfrm>
            <a:off x="4392092" y="5805953"/>
            <a:ext cx="33369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b="1" dirty="0">
                <a:solidFill>
                  <a:srgbClr val="F1F8EC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Find </a:t>
            </a:r>
            <a:r>
              <a:rPr lang="de-DE" sz="1400" b="1" dirty="0" err="1">
                <a:solidFill>
                  <a:srgbClr val="F1F8EC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us</a:t>
            </a:r>
            <a:r>
              <a:rPr lang="de-DE" sz="1400" b="1" dirty="0">
                <a:solidFill>
                  <a:srgbClr val="F1F8EC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on:</a:t>
            </a:r>
            <a:endParaRPr lang="en-DE" sz="1400" b="1" dirty="0">
              <a:solidFill>
                <a:srgbClr val="F1F8EC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27" name="Picture 26" descr="Logo&#10;&#10;Description automatically generated with medium confidence">
            <a:hlinkClick r:id="rId7"/>
            <a:extLst>
              <a:ext uri="{FF2B5EF4-FFF2-40B4-BE49-F238E27FC236}">
                <a16:creationId xmlns:a16="http://schemas.microsoft.com/office/drawing/2014/main" id="{D997D1A3-F3EC-FD95-5861-12E0D51A679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3473" y="6140696"/>
            <a:ext cx="508981" cy="522000"/>
          </a:xfrm>
          <a:prstGeom prst="rect">
            <a:avLst/>
          </a:prstGeom>
        </p:spPr>
      </p:pic>
      <p:pic>
        <p:nvPicPr>
          <p:cNvPr id="28" name="Picture 27" descr="Logo&#10;&#10;Description automatically generated with medium confidence">
            <a:hlinkClick r:id="rId9"/>
            <a:extLst>
              <a:ext uri="{FF2B5EF4-FFF2-40B4-BE49-F238E27FC236}">
                <a16:creationId xmlns:a16="http://schemas.microsoft.com/office/drawing/2014/main" id="{A2AA850A-2CC7-C238-328C-F197D245425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0638" y="6233914"/>
            <a:ext cx="422836" cy="397215"/>
          </a:xfrm>
          <a:prstGeom prst="rect">
            <a:avLst/>
          </a:prstGeom>
        </p:spPr>
      </p:pic>
      <p:pic>
        <p:nvPicPr>
          <p:cNvPr id="29" name="Picture 28" descr="Logo&#10;&#10;Description automatically generated with medium confidence">
            <a:hlinkClick r:id="rId11"/>
            <a:extLst>
              <a:ext uri="{FF2B5EF4-FFF2-40B4-BE49-F238E27FC236}">
                <a16:creationId xmlns:a16="http://schemas.microsoft.com/office/drawing/2014/main" id="{FF998C55-8E38-4105-DD78-2404F858375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12454" y="6159897"/>
            <a:ext cx="330926" cy="517399"/>
          </a:xfrm>
          <a:prstGeom prst="rect">
            <a:avLst/>
          </a:prstGeom>
        </p:spPr>
      </p:pic>
      <p:pic>
        <p:nvPicPr>
          <p:cNvPr id="30" name="Picture 29" descr="Logo&#10;&#10;Description automatically generated with medium confidence">
            <a:hlinkClick r:id="rId13"/>
            <a:extLst>
              <a:ext uri="{FF2B5EF4-FFF2-40B4-BE49-F238E27FC236}">
                <a16:creationId xmlns:a16="http://schemas.microsoft.com/office/drawing/2014/main" id="{917A6E1E-5E1A-8325-42EC-7B344137173E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25282" y="6149668"/>
            <a:ext cx="422835" cy="517399"/>
          </a:xfrm>
          <a:prstGeom prst="rect">
            <a:avLst/>
          </a:prstGeom>
        </p:spPr>
      </p:pic>
      <p:pic>
        <p:nvPicPr>
          <p:cNvPr id="31" name="Picture 30" descr="Logo&#10;&#10;Description automatically generated with medium confidence">
            <a:hlinkClick r:id="rId15"/>
            <a:extLst>
              <a:ext uri="{FF2B5EF4-FFF2-40B4-BE49-F238E27FC236}">
                <a16:creationId xmlns:a16="http://schemas.microsoft.com/office/drawing/2014/main" id="{6482777C-5996-161A-364F-03208E535489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0019" y="6145297"/>
            <a:ext cx="434099" cy="517399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E65DEFE8-7B4E-F72B-00B4-368A6D8A530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788525" y="6230408"/>
            <a:ext cx="2266950" cy="5143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76BAD7-69F5-2C91-46B6-4D39A825D0C0}"/>
              </a:ext>
            </a:extLst>
          </p:cNvPr>
          <p:cNvSpPr txBox="1"/>
          <p:nvPr/>
        </p:nvSpPr>
        <p:spPr>
          <a:xfrm>
            <a:off x="2834272" y="4918753"/>
            <a:ext cx="6825854" cy="442674"/>
          </a:xfrm>
          <a:prstGeom prst="flowChartAlternateProcess">
            <a:avLst/>
          </a:prstGeom>
          <a:solidFill>
            <a:srgbClr val="47CFFF"/>
          </a:solidFill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de-DE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Training 8: </a:t>
            </a:r>
            <a:r>
              <a:rPr lang="de-DE" sz="2000" dirty="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Promoting</a:t>
            </a:r>
            <a:r>
              <a:rPr lang="de-DE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 </a:t>
            </a:r>
            <a:r>
              <a:rPr lang="de-DE" sz="2000" dirty="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NbS</a:t>
            </a:r>
            <a:r>
              <a:rPr lang="de-DE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 </a:t>
            </a:r>
            <a:r>
              <a:rPr lang="de-DE" sz="2000" dirty="0" err="1">
                <a:solidFill>
                  <a:schemeClr val="bg1"/>
                </a:solidFill>
                <a:latin typeface="Lato"/>
                <a:ea typeface="Lato"/>
                <a:cs typeface="Lato"/>
              </a:rPr>
              <a:t>Uptake</a:t>
            </a:r>
            <a:r>
              <a:rPr lang="de-DE" sz="2000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 and Public Acceptance </a:t>
            </a:r>
          </a:p>
        </p:txBody>
      </p:sp>
    </p:spTree>
    <p:extLst>
      <p:ext uri="{BB962C8B-B14F-4D97-AF65-F5344CB8AC3E}">
        <p14:creationId xmlns:p14="http://schemas.microsoft.com/office/powerpoint/2010/main" val="256192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8DFA222-AD46-6406-AC53-4ED4142B3E2C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0A7847-6DB0-48F9-9940-8638997504F9}"/>
              </a:ext>
            </a:extLst>
          </p:cNvPr>
          <p:cNvSpPr txBox="1"/>
          <p:nvPr/>
        </p:nvSpPr>
        <p:spPr>
          <a:xfrm>
            <a:off x="402021" y="1494094"/>
            <a:ext cx="5555060" cy="369331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de-DE">
              <a:solidFill>
                <a:srgbClr val="2CB6E7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de-DE">
              <a:solidFill>
                <a:srgbClr val="2CB6E7"/>
              </a:solidFill>
              <a:latin typeface="Lato"/>
              <a:ea typeface="Lato"/>
              <a:cs typeface="Lato"/>
            </a:endParaRPr>
          </a:p>
          <a:p>
            <a:endParaRPr lang="de-DE">
              <a:solidFill>
                <a:srgbClr val="2CB6E7"/>
              </a:solidFill>
              <a:latin typeface="Lato"/>
              <a:ea typeface="Lato"/>
              <a:cs typeface="Lato"/>
            </a:endParaRPr>
          </a:p>
          <a:p>
            <a:br>
              <a:rPr lang="de-DE">
                <a:solidFill>
                  <a:srgbClr val="2CB6E7"/>
                </a:solidFill>
                <a:latin typeface="Lato"/>
                <a:ea typeface="Lato"/>
                <a:cs typeface="Lato"/>
              </a:rPr>
            </a:br>
            <a:r>
              <a:rPr lang="de-DE">
                <a:solidFill>
                  <a:srgbClr val="2CB6E7"/>
                </a:solidFill>
                <a:latin typeface="Lato"/>
                <a:ea typeface="Lato"/>
                <a:cs typeface="Lato"/>
              </a:rPr>
              <a:t> </a:t>
            </a:r>
            <a:endParaRPr lang="de-DE">
              <a:solidFill>
                <a:srgbClr val="40404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br>
              <a:rPr lang="de-DE">
                <a:solidFill>
                  <a:srgbClr val="2CB6E7"/>
                </a:solidFill>
                <a:latin typeface="Lato"/>
                <a:ea typeface="Lato"/>
                <a:cs typeface="Lato"/>
              </a:rPr>
            </a:br>
            <a:endParaRPr lang="de-DE">
              <a:solidFill>
                <a:srgbClr val="2CB6E7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br>
              <a:rPr lang="de-DE">
                <a:solidFill>
                  <a:srgbClr val="2CB6E7"/>
                </a:solidFill>
                <a:latin typeface="Lato"/>
                <a:ea typeface="Lato"/>
                <a:cs typeface="Lato"/>
              </a:rPr>
            </a:br>
            <a:endParaRPr lang="de-DE">
              <a:solidFill>
                <a:srgbClr val="2CB6E7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br>
              <a:rPr lang="de-DE">
                <a:solidFill>
                  <a:srgbClr val="2CB6E7"/>
                </a:solidFill>
                <a:latin typeface="Lato"/>
                <a:ea typeface="Lato"/>
                <a:cs typeface="Lato"/>
              </a:rPr>
            </a:br>
            <a:endParaRPr lang="de-DE">
              <a:solidFill>
                <a:srgbClr val="2CB6E7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br>
              <a:rPr lang="de-DE">
                <a:solidFill>
                  <a:srgbClr val="2CB6E7"/>
                </a:solidFill>
                <a:latin typeface="Lato"/>
                <a:ea typeface="Lato"/>
                <a:cs typeface="Lato"/>
              </a:rPr>
            </a:br>
            <a:endParaRPr lang="de-DE">
              <a:solidFill>
                <a:srgbClr val="2CB6E7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AA27E094-22D8-20CF-124F-D3CE2A644C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23B451E-FB13-3B87-415A-98AABB8A4B8F}"/>
              </a:ext>
            </a:extLst>
          </p:cNvPr>
          <p:cNvSpPr txBox="1"/>
          <p:nvPr/>
        </p:nvSpPr>
        <p:spPr>
          <a:xfrm>
            <a:off x="82668" y="194396"/>
            <a:ext cx="11011780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3200" b="1" dirty="0">
                <a:solidFill>
                  <a:schemeClr val="bg1"/>
                </a:solidFill>
                <a:ea typeface="+mn-lt"/>
                <a:cs typeface="+mn-lt"/>
              </a:rPr>
              <a:t>Training Unit 8 at a </a:t>
            </a:r>
            <a:r>
              <a:rPr lang="de-DE" sz="3200" b="1" dirty="0" err="1">
                <a:solidFill>
                  <a:schemeClr val="bg1"/>
                </a:solidFill>
                <a:ea typeface="+mn-lt"/>
                <a:cs typeface="+mn-lt"/>
              </a:rPr>
              <a:t>glance</a:t>
            </a:r>
            <a:endParaRPr lang="de-DE" sz="3200" b="1" dirty="0">
              <a:solidFill>
                <a:schemeClr val="bg1"/>
              </a:solidFill>
              <a:ea typeface="+mn-lt"/>
              <a:cs typeface="+mn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85AEEF2-CA12-D406-BEC6-C5A5EDC1FDDC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0A0F368-FC4D-50D1-99A2-D2BD4535964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9581F8B-CDA7-D7EA-191C-738BEA6BBD82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09CBA1E-BA00-1713-BC61-98AEF5821288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FF9B8F4-EB54-FCC4-707D-7D623B9C63B7}"/>
              </a:ext>
            </a:extLst>
          </p:cNvPr>
          <p:cNvSpPr txBox="1"/>
          <p:nvPr/>
        </p:nvSpPr>
        <p:spPr>
          <a:xfrm>
            <a:off x="117161" y="645874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99D7D7-631F-A2C9-FD16-7F9FF822F1F6}"/>
              </a:ext>
            </a:extLst>
          </p:cNvPr>
          <p:cNvSpPr txBox="1"/>
          <p:nvPr/>
        </p:nvSpPr>
        <p:spPr>
          <a:xfrm>
            <a:off x="402021" y="2068596"/>
            <a:ext cx="8587433" cy="37831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de-DE" sz="1600" b="1" dirty="0">
                <a:solidFill>
                  <a:srgbClr val="2CB6E7"/>
                </a:solidFill>
                <a:latin typeface="Lato"/>
                <a:ea typeface="Lato"/>
                <a:cs typeface="Segoe UI"/>
              </a:rPr>
              <a:t>Part I: Public </a:t>
            </a:r>
            <a:r>
              <a:rPr lang="de-DE" sz="1600" b="1" dirty="0" err="1">
                <a:solidFill>
                  <a:srgbClr val="2CB6E7"/>
                </a:solidFill>
                <a:latin typeface="Lato"/>
                <a:ea typeface="Lato"/>
                <a:cs typeface="Segoe UI"/>
              </a:rPr>
              <a:t>acceptance</a:t>
            </a:r>
            <a:r>
              <a:rPr lang="de-DE" sz="1600" b="1" dirty="0">
                <a:solidFill>
                  <a:srgbClr val="2CB6E7"/>
                </a:solidFill>
                <a:latin typeface="Lato"/>
                <a:ea typeface="Lato"/>
                <a:cs typeface="Segoe UI"/>
              </a:rPr>
              <a:t> </a:t>
            </a:r>
            <a:r>
              <a:rPr lang="de-DE" sz="1600" b="1" dirty="0" err="1">
                <a:solidFill>
                  <a:srgbClr val="2CB6E7"/>
                </a:solidFill>
                <a:latin typeface="Lato"/>
                <a:ea typeface="Lato"/>
                <a:cs typeface="Segoe UI"/>
              </a:rPr>
              <a:t>of</a:t>
            </a:r>
            <a:r>
              <a:rPr lang="de-DE" sz="1600" b="1" dirty="0">
                <a:solidFill>
                  <a:srgbClr val="2CB6E7"/>
                </a:solidFill>
                <a:latin typeface="Lato"/>
                <a:ea typeface="Lato"/>
                <a:cs typeface="Segoe UI"/>
              </a:rPr>
              <a:t> Nature-</a:t>
            </a:r>
            <a:r>
              <a:rPr lang="de-DE" sz="1600" b="1" dirty="0" err="1">
                <a:solidFill>
                  <a:srgbClr val="2CB6E7"/>
                </a:solidFill>
                <a:latin typeface="Lato"/>
                <a:ea typeface="Lato"/>
                <a:cs typeface="Segoe UI"/>
              </a:rPr>
              <a:t>based</a:t>
            </a:r>
            <a:r>
              <a:rPr lang="de-DE" sz="1600" b="1" dirty="0">
                <a:solidFill>
                  <a:srgbClr val="2CB6E7"/>
                </a:solidFill>
                <a:latin typeface="Lato"/>
                <a:ea typeface="Lato"/>
                <a:cs typeface="Segoe UI"/>
              </a:rPr>
              <a:t> Solutions</a:t>
            </a:r>
          </a:p>
          <a:p>
            <a:pPr marL="285750" indent="-285750">
              <a:lnSpc>
                <a:spcPct val="150000"/>
              </a:lnSpc>
              <a:buClr>
                <a:srgbClr val="34C4F2"/>
              </a:buClr>
              <a:buFont typeface="Arial" panose="020B0604020202020204" pitchFamily="34" charset="0"/>
              <a:buChar char="•"/>
            </a:pP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need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for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public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acceptance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of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endParaRPr lang="de-DE" sz="1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34C4F2"/>
              </a:buClr>
              <a:buFont typeface="Arial" panose="020B0604020202020204" pitchFamily="34" charset="0"/>
              <a:buChar char="•"/>
            </a:pP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Factors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influencing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public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acceptance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of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NbS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: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measures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individual,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society</a:t>
            </a:r>
            <a:br>
              <a:rPr lang="de-DE" b="1" dirty="0">
                <a:cs typeface="Arial"/>
              </a:rPr>
            </a:br>
            <a:endParaRPr lang="de-DE" b="1" dirty="0">
              <a:cs typeface="Arial"/>
            </a:endParaRPr>
          </a:p>
          <a:p>
            <a:pPr>
              <a:lnSpc>
                <a:spcPct val="150000"/>
              </a:lnSpc>
              <a:buClr>
                <a:srgbClr val="34C4F2"/>
              </a:buClr>
            </a:pPr>
            <a:endParaRPr lang="de-DE" sz="1600" b="1" dirty="0">
              <a:latin typeface="Lato"/>
              <a:ea typeface="Lato"/>
              <a:cs typeface="Arial"/>
            </a:endParaRPr>
          </a:p>
          <a:p>
            <a:pPr>
              <a:lnSpc>
                <a:spcPct val="150000"/>
              </a:lnSpc>
            </a:pPr>
            <a:r>
              <a:rPr lang="de-DE" sz="1600" b="1" dirty="0">
                <a:solidFill>
                  <a:srgbClr val="2CB6E7"/>
                </a:solidFill>
                <a:latin typeface="Lato"/>
                <a:ea typeface="Lato"/>
                <a:cs typeface="Arial"/>
              </a:rPr>
              <a:t>Part II: </a:t>
            </a:r>
            <a:r>
              <a:rPr lang="de-DE" sz="1600" b="1" dirty="0" err="1">
                <a:solidFill>
                  <a:srgbClr val="2CB6E7"/>
                </a:solidFill>
                <a:latin typeface="Lato"/>
                <a:ea typeface="Lato"/>
                <a:cs typeface="Arial"/>
              </a:rPr>
              <a:t>How</a:t>
            </a:r>
            <a:r>
              <a:rPr lang="de-DE" sz="1600" b="1" dirty="0">
                <a:solidFill>
                  <a:srgbClr val="2CB6E7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1600" b="1" dirty="0" err="1">
                <a:solidFill>
                  <a:srgbClr val="2CB6E7"/>
                </a:solidFill>
                <a:latin typeface="Lato"/>
                <a:ea typeface="Lato"/>
                <a:cs typeface="Arial"/>
              </a:rPr>
              <a:t>to</a:t>
            </a:r>
            <a:r>
              <a:rPr lang="de-DE" sz="1600" b="1" dirty="0">
                <a:solidFill>
                  <a:srgbClr val="2CB6E7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1600" b="1" dirty="0" err="1">
                <a:solidFill>
                  <a:srgbClr val="2CB6E7"/>
                </a:solidFill>
                <a:latin typeface="Lato"/>
                <a:ea typeface="Lato"/>
                <a:cs typeface="Arial"/>
              </a:rPr>
              <a:t>increase</a:t>
            </a:r>
            <a:r>
              <a:rPr lang="de-DE" sz="1600" b="1" dirty="0">
                <a:solidFill>
                  <a:srgbClr val="2CB6E7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1600" b="1" dirty="0" err="1">
                <a:solidFill>
                  <a:srgbClr val="2CB6E7"/>
                </a:solidFill>
                <a:latin typeface="Lato"/>
                <a:ea typeface="Lato"/>
                <a:cs typeface="Arial"/>
              </a:rPr>
              <a:t>public</a:t>
            </a:r>
            <a:r>
              <a:rPr lang="de-DE" sz="1600" b="1" dirty="0">
                <a:solidFill>
                  <a:srgbClr val="2CB6E7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1600" b="1" dirty="0" err="1">
                <a:solidFill>
                  <a:srgbClr val="2CB6E7"/>
                </a:solidFill>
                <a:latin typeface="Lato"/>
                <a:ea typeface="Lato"/>
                <a:cs typeface="Arial"/>
              </a:rPr>
              <a:t>acceptance</a:t>
            </a:r>
            <a:r>
              <a:rPr lang="de-DE" sz="1600" b="1" dirty="0">
                <a:solidFill>
                  <a:srgbClr val="2CB6E7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1600" b="1" dirty="0" err="1">
                <a:solidFill>
                  <a:srgbClr val="2CB6E7"/>
                </a:solidFill>
                <a:latin typeface="Lato"/>
                <a:ea typeface="Lato"/>
                <a:cs typeface="Arial"/>
              </a:rPr>
              <a:t>of</a:t>
            </a:r>
            <a:r>
              <a:rPr lang="de-DE" sz="1600" b="1" dirty="0">
                <a:solidFill>
                  <a:srgbClr val="2CB6E7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1600" b="1" dirty="0" err="1">
                <a:solidFill>
                  <a:srgbClr val="2CB6E7"/>
                </a:solidFill>
                <a:latin typeface="Lato"/>
                <a:ea typeface="Lato"/>
                <a:cs typeface="Arial"/>
              </a:rPr>
              <a:t>NbS</a:t>
            </a:r>
            <a:endParaRPr lang="de-DE" sz="1600" b="1" dirty="0">
              <a:solidFill>
                <a:srgbClr val="2CB6E7"/>
              </a:solidFill>
              <a:latin typeface="Lato"/>
              <a:ea typeface="Lato"/>
              <a:cs typeface="Arial"/>
            </a:endParaRPr>
          </a:p>
          <a:p>
            <a:pPr marL="285750" indent="-285750">
              <a:lnSpc>
                <a:spcPct val="150000"/>
              </a:lnSpc>
              <a:buClr>
                <a:srgbClr val="34C4F2"/>
              </a:buClr>
              <a:buFont typeface="Arial" panose="020B0604020202020204" pitchFamily="34" charset="0"/>
              <a:buChar char="•"/>
            </a:pP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Success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criteria</a:t>
            </a:r>
            <a:endParaRPr lang="de-DE" sz="1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34C4F2"/>
              </a:buClr>
              <a:buFont typeface="Arial" panose="020B0604020202020204" pitchFamily="34" charset="0"/>
              <a:buChar char="•"/>
            </a:pP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Examples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16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from</a:t>
            </a:r>
            <a:r>
              <a:rPr lang="de-DE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OPERANDUM</a:t>
            </a:r>
          </a:p>
          <a:p>
            <a:pPr>
              <a:lnSpc>
                <a:spcPct val="150000"/>
              </a:lnSpc>
            </a:pPr>
            <a:br>
              <a:rPr lang="de-DE" sz="1600" dirty="0">
                <a:latin typeface="Lato"/>
                <a:ea typeface="+mn-lt"/>
                <a:cs typeface="+mn-lt"/>
              </a:rPr>
            </a:br>
            <a:endParaRPr lang="de-DE" sz="1600" dirty="0">
              <a:solidFill>
                <a:schemeClr val="tx1">
                  <a:lumMod val="75000"/>
                  <a:lumOff val="25000"/>
                </a:schemeClr>
              </a:solidFill>
              <a:latin typeface="Lato"/>
              <a:ea typeface="+mn-lt"/>
              <a:cs typeface="Calibri"/>
            </a:endParaRPr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2C4B09EC-6332-0587-F617-67D718946E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74170" y="3039185"/>
            <a:ext cx="2889200" cy="117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7654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outdoor, nature, mountain, dirt&#10;&#10;Description automatically generated">
            <a:extLst>
              <a:ext uri="{FF2B5EF4-FFF2-40B4-BE49-F238E27FC236}">
                <a16:creationId xmlns:a16="http://schemas.microsoft.com/office/drawing/2014/main" id="{BE060F61-9D3A-45E6-AF80-B2881B5E5D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/>
          <a:stretch/>
        </p:blipFill>
        <p:spPr>
          <a:xfrm>
            <a:off x="6096000" y="486783"/>
            <a:ext cx="6096000" cy="637121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20A7847-6DB0-48F9-9940-8638997504F9}"/>
              </a:ext>
            </a:extLst>
          </p:cNvPr>
          <p:cNvSpPr txBox="1"/>
          <p:nvPr/>
        </p:nvSpPr>
        <p:spPr>
          <a:xfrm>
            <a:off x="301546" y="1931514"/>
            <a:ext cx="5287012" cy="540917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en-IE" sz="1600" i="1" dirty="0">
              <a:solidFill>
                <a:srgbClr val="009ED6"/>
              </a:solidFill>
              <a:latin typeface="Lato"/>
              <a:ea typeface="Lato"/>
              <a:cs typeface="Lato"/>
            </a:endParaRPr>
          </a:p>
          <a:p>
            <a:pPr>
              <a:lnSpc>
                <a:spcPct val="150000"/>
              </a:lnSpc>
            </a:pPr>
            <a:r>
              <a:rPr lang="en-IE" sz="1500" i="1" dirty="0">
                <a:latin typeface="Lato"/>
                <a:ea typeface="Lato"/>
                <a:cs typeface="Lato"/>
              </a:rPr>
              <a:t>After completing this training unit, you should be able to understand:</a:t>
            </a:r>
          </a:p>
          <a:p>
            <a:pPr>
              <a:lnSpc>
                <a:spcPct val="150000"/>
              </a:lnSpc>
            </a:pPr>
            <a:endParaRPr lang="en-IE" sz="1500" i="1" dirty="0">
              <a:latin typeface="Lato"/>
              <a:ea typeface="Lato"/>
              <a:cs typeface="Lato"/>
            </a:endParaRPr>
          </a:p>
          <a:p>
            <a:pPr marL="285750" indent="-285750">
              <a:lnSpc>
                <a:spcPct val="150000"/>
              </a:lnSpc>
              <a:buClr>
                <a:srgbClr val="34C4F2"/>
              </a:buClr>
              <a:buFont typeface="Arial" panose="020B0604020202020204" pitchFamily="34" charset="0"/>
              <a:buChar char="•"/>
            </a:pPr>
            <a:r>
              <a:rPr lang="en-IE" sz="1500" dirty="0">
                <a:latin typeface="Lato"/>
                <a:ea typeface="Lato"/>
                <a:cs typeface="Lato"/>
              </a:rPr>
              <a:t>The need of public acceptance of nature-based solutions</a:t>
            </a:r>
          </a:p>
          <a:p>
            <a:pPr>
              <a:lnSpc>
                <a:spcPct val="150000"/>
              </a:lnSpc>
              <a:buClr>
                <a:srgbClr val="34C4F2"/>
              </a:buClr>
            </a:pPr>
            <a:endParaRPr lang="en-IE" sz="1500" dirty="0">
              <a:latin typeface="Lato"/>
              <a:ea typeface="Lato"/>
              <a:cs typeface="Lato"/>
            </a:endParaRPr>
          </a:p>
          <a:p>
            <a:pPr marL="285750" indent="-285750">
              <a:lnSpc>
                <a:spcPct val="150000"/>
              </a:lnSpc>
              <a:buClr>
                <a:srgbClr val="34C4F2"/>
              </a:buClr>
              <a:buFont typeface="Arial" panose="020B0604020202020204" pitchFamily="34" charset="0"/>
              <a:buChar char="•"/>
            </a:pPr>
            <a:r>
              <a:rPr lang="en-IE" sz="1500" dirty="0">
                <a:latin typeface="Lato"/>
                <a:ea typeface="Lato"/>
                <a:cs typeface="Lato"/>
              </a:rPr>
              <a:t>What factors are influencing public acceptance of </a:t>
            </a:r>
            <a:r>
              <a:rPr lang="en-IE" sz="1500" dirty="0" err="1">
                <a:latin typeface="Lato"/>
                <a:ea typeface="Lato"/>
                <a:cs typeface="Lato"/>
              </a:rPr>
              <a:t>NbS</a:t>
            </a:r>
            <a:endParaRPr lang="en-IE" sz="1500" dirty="0">
              <a:latin typeface="Lato"/>
              <a:ea typeface="Lato"/>
              <a:cs typeface="Lato"/>
            </a:endParaRPr>
          </a:p>
          <a:p>
            <a:pPr marL="285750" indent="-285750">
              <a:lnSpc>
                <a:spcPct val="150000"/>
              </a:lnSpc>
              <a:buClr>
                <a:srgbClr val="34C4F2"/>
              </a:buClr>
              <a:buFont typeface="Arial" panose="020B0604020202020204" pitchFamily="34" charset="0"/>
              <a:buChar char="•"/>
            </a:pPr>
            <a:endParaRPr lang="en-IE" sz="1500" dirty="0">
              <a:latin typeface="Lato"/>
              <a:ea typeface="Lato"/>
              <a:cs typeface="Lato"/>
            </a:endParaRPr>
          </a:p>
          <a:p>
            <a:pPr marL="285750" indent="-285750">
              <a:lnSpc>
                <a:spcPct val="150000"/>
              </a:lnSpc>
              <a:buClr>
                <a:srgbClr val="34C4F2"/>
              </a:buClr>
              <a:buFont typeface="Arial" panose="020B0604020202020204" pitchFamily="34" charset="0"/>
              <a:buChar char="•"/>
            </a:pPr>
            <a:r>
              <a:rPr lang="en-IE" sz="1500" dirty="0">
                <a:latin typeface="Lato"/>
                <a:ea typeface="Lato"/>
                <a:cs typeface="Lato"/>
              </a:rPr>
              <a:t>How to increase public acceptance of </a:t>
            </a:r>
            <a:r>
              <a:rPr lang="en-IE" sz="1500" dirty="0" err="1">
                <a:latin typeface="Lato"/>
                <a:ea typeface="Lato"/>
                <a:cs typeface="Lato"/>
              </a:rPr>
              <a:t>NbS</a:t>
            </a:r>
            <a:endParaRPr lang="en-IE" sz="1500" dirty="0">
              <a:latin typeface="Lato"/>
              <a:ea typeface="Lato"/>
              <a:cs typeface="Lato"/>
            </a:endParaRPr>
          </a:p>
          <a:p>
            <a:pPr marL="285750" indent="-285750">
              <a:lnSpc>
                <a:spcPct val="150000"/>
              </a:lnSpc>
              <a:buClr>
                <a:srgbClr val="34C4F2"/>
              </a:buClr>
              <a:buFont typeface="Arial" panose="020B0604020202020204" pitchFamily="34" charset="0"/>
              <a:buChar char="•"/>
            </a:pPr>
            <a:endParaRPr lang="en-IE" sz="1500" dirty="0">
              <a:latin typeface="Lato"/>
              <a:ea typeface="Lato"/>
              <a:cs typeface="Lato"/>
            </a:endParaRPr>
          </a:p>
          <a:p>
            <a:pPr>
              <a:lnSpc>
                <a:spcPct val="150000"/>
              </a:lnSpc>
              <a:buClr>
                <a:srgbClr val="34C4F2"/>
              </a:buClr>
            </a:pPr>
            <a:endParaRPr lang="en-IE" sz="1500" dirty="0">
              <a:latin typeface="Lato"/>
              <a:ea typeface="Lato"/>
              <a:cs typeface="Lato"/>
            </a:endParaRPr>
          </a:p>
          <a:p>
            <a:pPr marL="285750" indent="-285750">
              <a:lnSpc>
                <a:spcPct val="150000"/>
              </a:lnSpc>
              <a:buClr>
                <a:srgbClr val="34C4F2"/>
              </a:buClr>
              <a:buFont typeface="Arial" panose="020B0604020202020204" pitchFamily="34" charset="0"/>
              <a:buChar char="•"/>
            </a:pPr>
            <a:endParaRPr lang="en-IE" sz="1500" dirty="0">
              <a:latin typeface="Lato"/>
              <a:ea typeface="Lato"/>
              <a:cs typeface="Lato"/>
            </a:endParaRPr>
          </a:p>
          <a:p>
            <a:pPr>
              <a:lnSpc>
                <a:spcPct val="150000"/>
              </a:lnSpc>
              <a:buClr>
                <a:srgbClr val="34C4F2"/>
              </a:buClr>
            </a:pPr>
            <a:br>
              <a:rPr lang="en-IE" sz="7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endParaRPr lang="en-IE" sz="7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A7E2"/>
              </a:buClr>
              <a:buFont typeface="Arial,Sans-Serif"/>
              <a:buChar char="•"/>
            </a:pPr>
            <a:endParaRPr lang="en-IE" sz="14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A7E2"/>
              </a:buClr>
              <a:buFont typeface="Arial,Sans-Serif"/>
              <a:buChar char="•"/>
            </a:pPr>
            <a:endParaRPr lang="en-IE" sz="1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IE" sz="7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IE" b="1" dirty="0">
              <a:solidFill>
                <a:srgbClr val="00A7E2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F845C98-BF91-2C62-FFD3-F4A739FC93F7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200F5ABF-BBED-A0A6-2FF0-EF718F9A4EC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ACE15D-2289-EE1B-C11D-76CB44A7DFEA}"/>
              </a:ext>
            </a:extLst>
          </p:cNvPr>
          <p:cNvSpPr txBox="1"/>
          <p:nvPr/>
        </p:nvSpPr>
        <p:spPr>
          <a:xfrm>
            <a:off x="82668" y="194396"/>
            <a:ext cx="11011780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>
                <a:solidFill>
                  <a:schemeClr val="bg1"/>
                </a:solidFill>
                <a:latin typeface="Lato"/>
                <a:ea typeface="Lato"/>
                <a:cs typeface="Lato"/>
              </a:rPr>
              <a:t>Learning objectives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126073-5D4D-95A8-63C5-9882D1AE997D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B81C043-AD5E-3A89-9A8B-75FA01AF2B63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9" name="Picture 8" descr="A group of yellow stars&#10;&#10;Description automatically generated with low confidence">
              <a:extLst>
                <a:ext uri="{FF2B5EF4-FFF2-40B4-BE49-F238E27FC236}">
                  <a16:creationId xmlns:a16="http://schemas.microsoft.com/office/drawing/2014/main" id="{717C050B-116C-6D33-5769-186010D569DD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06D6B38-258F-237D-5C7B-671C70C2E69D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E810C466-0621-EB42-8F27-BD17B32627F8}"/>
              </a:ext>
            </a:extLst>
          </p:cNvPr>
          <p:cNvSpPr txBox="1"/>
          <p:nvPr/>
        </p:nvSpPr>
        <p:spPr>
          <a:xfrm>
            <a:off x="117161" y="645874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010958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The need for public acceptance of Nature-based Solutions</a:t>
            </a:r>
            <a:endParaRPr lang="en-GB" sz="3200" b="1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656213CF-CD4C-2C9B-63AB-8BD27E948089}"/>
              </a:ext>
            </a:extLst>
          </p:cNvPr>
          <p:cNvSpPr txBox="1">
            <a:spLocks/>
          </p:cNvSpPr>
          <p:nvPr/>
        </p:nvSpPr>
        <p:spPr bwMode="auto">
          <a:xfrm>
            <a:off x="306949" y="1691315"/>
            <a:ext cx="6517180" cy="4437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4C4F2"/>
              </a:buClr>
              <a:defRPr/>
            </a:pPr>
            <a:r>
              <a:rPr lang="en-GB" sz="2000" dirty="0">
                <a:latin typeface="Lato"/>
                <a:ea typeface="Lato"/>
                <a:cs typeface="Arial"/>
              </a:rPr>
              <a:t>Public acceptance is the positive public attitudes and behaviour towards </a:t>
            </a:r>
            <a:r>
              <a:rPr lang="en-GB" sz="2000" dirty="0" err="1">
                <a:latin typeface="Lato"/>
                <a:ea typeface="Lato"/>
                <a:cs typeface="Arial"/>
              </a:rPr>
              <a:t>NbS</a:t>
            </a:r>
            <a:r>
              <a:rPr lang="en-GB" sz="2000" dirty="0">
                <a:latin typeface="Lato"/>
                <a:ea typeface="Lato"/>
                <a:cs typeface="Arial"/>
              </a:rPr>
              <a:t>.</a:t>
            </a:r>
          </a:p>
          <a:p>
            <a:pPr marL="0" indent="0">
              <a:buClr>
                <a:srgbClr val="34C4F2"/>
              </a:buClr>
              <a:buNone/>
              <a:defRPr/>
            </a:pPr>
            <a:endParaRPr lang="en-GB" sz="2000" dirty="0">
              <a:latin typeface="Lato"/>
              <a:ea typeface="Lato"/>
              <a:cs typeface="Arial"/>
            </a:endParaRPr>
          </a:p>
          <a:p>
            <a:pPr>
              <a:buClr>
                <a:srgbClr val="34C4F2"/>
              </a:buClr>
              <a:defRPr/>
            </a:pPr>
            <a:r>
              <a:rPr lang="en-GB" sz="2000" dirty="0" err="1">
                <a:latin typeface="Lato"/>
                <a:ea typeface="Lato"/>
                <a:cs typeface="Arial"/>
              </a:rPr>
              <a:t>NbS</a:t>
            </a:r>
            <a:r>
              <a:rPr lang="en-GB" sz="2000" dirty="0">
                <a:latin typeface="Lato"/>
                <a:ea typeface="Lato"/>
                <a:cs typeface="Arial"/>
              </a:rPr>
              <a:t> are multi-functional and embedded in social-ecological systems – this requires a degree of public acceptance of the measures.</a:t>
            </a:r>
          </a:p>
          <a:p>
            <a:pPr>
              <a:buClr>
                <a:srgbClr val="34C4F2"/>
              </a:buClr>
              <a:defRPr/>
            </a:pPr>
            <a:endParaRPr lang="en-GB" sz="2000" dirty="0">
              <a:latin typeface="Lato"/>
              <a:ea typeface="Lato"/>
              <a:cs typeface="Arial"/>
            </a:endParaRPr>
          </a:p>
          <a:p>
            <a:pPr>
              <a:buClr>
                <a:srgbClr val="34C4F2"/>
              </a:buClr>
              <a:defRPr/>
            </a:pPr>
            <a:r>
              <a:rPr lang="en-GB" sz="2000" dirty="0">
                <a:latin typeface="Lato"/>
                <a:ea typeface="Lato"/>
                <a:cs typeface="Arial"/>
              </a:rPr>
              <a:t>Public participation and integration of local knowledge increasingly relied on for disaster risk reduction (DRR) and nature protection, conservation, and restoration.</a:t>
            </a:r>
          </a:p>
          <a:p>
            <a:pPr lvl="1">
              <a:buClr>
                <a:srgbClr val="34C4F2"/>
              </a:buClr>
              <a:defRPr/>
            </a:pPr>
            <a:r>
              <a:rPr lang="en-GB" sz="1600" i="1" dirty="0">
                <a:latin typeface="Lato"/>
                <a:ea typeface="Lato"/>
                <a:cs typeface="Arial"/>
              </a:rPr>
              <a:t>For example, as part of policies (for more information, see </a:t>
            </a:r>
            <a:r>
              <a:rPr lang="en-GB" sz="1600" i="1" dirty="0">
                <a:solidFill>
                  <a:srgbClr val="34C4F2"/>
                </a:solidFill>
                <a:latin typeface="Lato"/>
                <a:ea typeface="Lato"/>
                <a:cs typeface="Arial"/>
              </a:rPr>
              <a:t>Training Unit 7: </a:t>
            </a:r>
            <a:r>
              <a:rPr lang="en-GB" sz="1600" i="1" dirty="0" err="1">
                <a:solidFill>
                  <a:srgbClr val="34C4F2"/>
                </a:solidFill>
                <a:latin typeface="Lato"/>
                <a:ea typeface="Lato"/>
                <a:cs typeface="Arial"/>
              </a:rPr>
              <a:t>NbS</a:t>
            </a:r>
            <a:r>
              <a:rPr lang="en-GB" sz="1600" i="1" dirty="0">
                <a:solidFill>
                  <a:srgbClr val="34C4F2"/>
                </a:solidFill>
                <a:latin typeface="Lato"/>
                <a:ea typeface="Lato"/>
                <a:cs typeface="Arial"/>
              </a:rPr>
              <a:t> Policy Context and Permitting Paths</a:t>
            </a:r>
            <a:r>
              <a:rPr lang="en-GB" sz="1600" i="1" dirty="0">
                <a:latin typeface="Lato"/>
                <a:ea typeface="Lato"/>
                <a:cs typeface="Arial"/>
              </a:rPr>
              <a:t>)</a:t>
            </a:r>
          </a:p>
        </p:txBody>
      </p:sp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033CB7BA-1253-0139-EDB3-CD731D82C2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16002" y="3369051"/>
            <a:ext cx="3969049" cy="2174658"/>
          </a:xfrm>
          <a:prstGeom prst="rect">
            <a:avLst/>
          </a:prstGeom>
          <a:ln w="19050">
            <a:solidFill>
              <a:srgbClr val="FAAF4D"/>
            </a:solidFill>
          </a:ln>
        </p:spPr>
      </p:pic>
      <p:pic>
        <p:nvPicPr>
          <p:cNvPr id="11" name="Picture 10" descr="Timeline&#10;&#10;Description automatically generated">
            <a:extLst>
              <a:ext uri="{FF2B5EF4-FFF2-40B4-BE49-F238E27FC236}">
                <a16:creationId xmlns:a16="http://schemas.microsoft.com/office/drawing/2014/main" id="{A1B8D4D9-91A2-3100-D82E-A70B2703451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034" b="17007"/>
          <a:stretch/>
        </p:blipFill>
        <p:spPr>
          <a:xfrm>
            <a:off x="7954128" y="1352476"/>
            <a:ext cx="3930923" cy="1804895"/>
          </a:xfrm>
          <a:prstGeom prst="rect">
            <a:avLst/>
          </a:prstGeom>
          <a:ln w="19050">
            <a:solidFill>
              <a:srgbClr val="FAAF4D"/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947CA68-0DB2-3BB9-12EA-085B22938E7A}"/>
              </a:ext>
            </a:extLst>
          </p:cNvPr>
          <p:cNvSpPr txBox="1"/>
          <p:nvPr/>
        </p:nvSpPr>
        <p:spPr>
          <a:xfrm>
            <a:off x="117161" y="645874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C1B4AD2-74EF-A8B4-91C0-33BC20A159F4}"/>
              </a:ext>
            </a:extLst>
          </p:cNvPr>
          <p:cNvSpPr/>
          <p:nvPr/>
        </p:nvSpPr>
        <p:spPr>
          <a:xfrm>
            <a:off x="7422897" y="5717718"/>
            <a:ext cx="4886264" cy="95410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Sources</a:t>
            </a:r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7"/>
              </a:rPr>
              <a:t>: Anderson and Renaud (2021)</a:t>
            </a:r>
            <a:r>
              <a:rPr lang="en-GB" sz="1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8"/>
              </a:rPr>
              <a:t>van der Vegt (2018)</a:t>
            </a:r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9"/>
              </a:rPr>
              <a:t>Wamsler et al. (2019), </a:t>
            </a:r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10"/>
              </a:rPr>
              <a:t>Kuhlicke et al. (2020)</a:t>
            </a:r>
            <a:endParaRPr lang="en-GB" sz="14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GB" sz="14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n-GB" sz="1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34415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Lato"/>
                <a:ea typeface="Lato"/>
                <a:cs typeface="Lato"/>
              </a:rPr>
              <a:t>The need for public acceptance of Nature-based Solutions</a:t>
            </a:r>
            <a:endParaRPr lang="en-GB" sz="3200" b="1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947CA68-0DB2-3BB9-12EA-085B22938E7A}"/>
              </a:ext>
            </a:extLst>
          </p:cNvPr>
          <p:cNvSpPr txBox="1"/>
          <p:nvPr/>
        </p:nvSpPr>
        <p:spPr>
          <a:xfrm>
            <a:off x="117161" y="645874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6</a:t>
            </a:r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098466ED-0D66-C8F4-80E8-C6BE1CA1605B}"/>
              </a:ext>
            </a:extLst>
          </p:cNvPr>
          <p:cNvSpPr txBox="1">
            <a:spLocks/>
          </p:cNvSpPr>
          <p:nvPr/>
        </p:nvSpPr>
        <p:spPr bwMode="auto">
          <a:xfrm>
            <a:off x="298276" y="1409252"/>
            <a:ext cx="6662963" cy="4437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r>
              <a:rPr lang="en-GB" sz="1800" dirty="0">
                <a:latin typeface="Lato"/>
                <a:ea typeface="Lato"/>
                <a:cs typeface="Arial" panose="020B0604020202020204" pitchFamily="34" charset="0"/>
              </a:rPr>
              <a:t>Other reasons include: </a:t>
            </a:r>
          </a:p>
          <a:p>
            <a:pPr marL="0" indent="0" algn="just">
              <a:buNone/>
              <a:defRPr/>
            </a:pPr>
            <a:endParaRPr lang="en-GB" sz="1400" dirty="0">
              <a:latin typeface="Lato"/>
              <a:ea typeface="Lato"/>
              <a:cs typeface="Arial" panose="020B0604020202020204" pitchFamily="34" charset="0"/>
            </a:endParaRPr>
          </a:p>
          <a:p>
            <a:pPr lvl="1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Lato"/>
                <a:ea typeface="Lato"/>
                <a:cs typeface="Arial"/>
              </a:rPr>
              <a:t>Decline in public trust and decision makers </a:t>
            </a:r>
            <a:br>
              <a:rPr lang="en-GB" sz="1800" dirty="0">
                <a:latin typeface="Lato"/>
                <a:ea typeface="Lato"/>
                <a:cs typeface="Arial"/>
              </a:rPr>
            </a:br>
            <a:endParaRPr lang="en-GB" sz="1800" dirty="0">
              <a:latin typeface="Lato"/>
              <a:ea typeface="Lato"/>
              <a:cs typeface="Arial"/>
            </a:endParaRPr>
          </a:p>
          <a:p>
            <a:pPr lvl="1" algn="just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Lato"/>
                <a:ea typeface="Lato"/>
                <a:cs typeface="Arial" panose="020B0604020202020204" pitchFamily="34" charset="0"/>
              </a:rPr>
              <a:t>Expert-public</a:t>
            </a:r>
            <a:r>
              <a:rPr lang="en-GB" sz="1800" dirty="0">
                <a:latin typeface="Lato"/>
                <a:ea typeface="Lato"/>
                <a:cs typeface="Arial"/>
              </a:rPr>
              <a:t> disagreement </a:t>
            </a:r>
          </a:p>
          <a:p>
            <a:pPr lvl="1" algn="just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endParaRPr lang="en-GB" sz="1400" dirty="0">
              <a:latin typeface="Lato"/>
              <a:ea typeface="Lato"/>
              <a:cs typeface="Arial"/>
            </a:endParaRPr>
          </a:p>
          <a:p>
            <a:pPr lvl="1" algn="just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Lato"/>
                <a:ea typeface="Lato"/>
                <a:cs typeface="Arial"/>
              </a:rPr>
              <a:t>Greater demand for inclusivity, transparency, fairness, and sustainability</a:t>
            </a:r>
          </a:p>
          <a:p>
            <a:pPr lvl="1" algn="just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endParaRPr lang="en-GB" sz="1400" dirty="0">
              <a:latin typeface="Lato"/>
              <a:ea typeface="Lato"/>
              <a:cs typeface="Arial"/>
            </a:endParaRPr>
          </a:p>
          <a:p>
            <a:pPr lvl="1" algn="just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Lato"/>
                <a:ea typeface="Lato"/>
                <a:cs typeface="Arial"/>
              </a:rPr>
              <a:t>Extra burden on disaster risk managers due to climate change</a:t>
            </a:r>
          </a:p>
          <a:p>
            <a:pPr lvl="1" algn="just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endParaRPr lang="en-GB" sz="1400" dirty="0">
              <a:latin typeface="Lato"/>
              <a:ea typeface="Lato"/>
              <a:cs typeface="Arial"/>
            </a:endParaRPr>
          </a:p>
          <a:p>
            <a:pPr lvl="1" algn="just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Lato"/>
                <a:ea typeface="Lato"/>
                <a:cs typeface="Arial"/>
              </a:rPr>
              <a:t>Increasing land-use conflict </a:t>
            </a:r>
          </a:p>
          <a:p>
            <a:pPr lvl="1" algn="just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endParaRPr lang="en-GB" sz="1400" dirty="0">
              <a:latin typeface="Lato"/>
              <a:ea typeface="Lato"/>
              <a:cs typeface="Arial"/>
            </a:endParaRPr>
          </a:p>
          <a:p>
            <a:pPr lvl="1" algn="just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latin typeface="Lato"/>
                <a:ea typeface="Lato"/>
                <a:cs typeface="Arial"/>
              </a:rPr>
              <a:t>Privatization / </a:t>
            </a:r>
            <a:r>
              <a:rPr lang="en-GB" sz="1800" dirty="0" err="1">
                <a:latin typeface="Lato"/>
                <a:ea typeface="Lato"/>
                <a:cs typeface="Arial"/>
              </a:rPr>
              <a:t>neoliberalization</a:t>
            </a:r>
            <a:r>
              <a:rPr lang="en-GB" sz="1800" dirty="0">
                <a:latin typeface="Lato"/>
                <a:ea typeface="Lato"/>
                <a:cs typeface="Arial"/>
              </a:rPr>
              <a:t> of disaster risk reduction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17EF049-CE16-4472-F6EC-992BE4170310}"/>
              </a:ext>
            </a:extLst>
          </p:cNvPr>
          <p:cNvSpPr/>
          <p:nvPr/>
        </p:nvSpPr>
        <p:spPr>
          <a:xfrm>
            <a:off x="7541882" y="5763014"/>
            <a:ext cx="4825706" cy="95410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Sources</a:t>
            </a:r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5"/>
              </a:rPr>
              <a:t>: Anderson and Renaud (2021)</a:t>
            </a:r>
            <a:r>
              <a:rPr lang="en-GB" sz="1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6"/>
              </a:rPr>
              <a:t>van der Vegt (2018)</a:t>
            </a:r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7"/>
              </a:rPr>
              <a:t>Wamsler et al. (2019), </a:t>
            </a:r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8"/>
              </a:rPr>
              <a:t>Kuhlicke et al. (2020)</a:t>
            </a:r>
            <a:endParaRPr lang="en-GB" sz="14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endParaRPr lang="en-GB" sz="14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r>
              <a:rPr lang="en-GB" sz="1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</a:p>
        </p:txBody>
      </p:sp>
      <p:pic>
        <p:nvPicPr>
          <p:cNvPr id="3" name="Picture 5" descr="Diagram&#10;&#10;Description automatically generated">
            <a:extLst>
              <a:ext uri="{FF2B5EF4-FFF2-40B4-BE49-F238E27FC236}">
                <a16:creationId xmlns:a16="http://schemas.microsoft.com/office/drawing/2014/main" id="{A5BFA7FE-8E05-1DF1-684A-ECD9FED6C12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06"/>
          <a:stretch/>
        </p:blipFill>
        <p:spPr>
          <a:xfrm>
            <a:off x="7754507" y="1147576"/>
            <a:ext cx="4267740" cy="4630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73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366A27A-63E3-45EF-1BE0-BB18A867C8D7}"/>
              </a:ext>
            </a:extLst>
          </p:cNvPr>
          <p:cNvSpPr/>
          <p:nvPr/>
        </p:nvSpPr>
        <p:spPr>
          <a:xfrm>
            <a:off x="4997003" y="1481372"/>
            <a:ext cx="6915955" cy="4314803"/>
          </a:xfrm>
          <a:prstGeom prst="rect">
            <a:avLst/>
          </a:prstGeom>
          <a:solidFill>
            <a:srgbClr val="F6FCF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32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Positive </a:t>
            </a:r>
            <a:r>
              <a:rPr lang="de-DE" sz="32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outcomes</a:t>
            </a:r>
            <a:r>
              <a:rPr lang="de-DE" sz="32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of</a:t>
            </a:r>
            <a:r>
              <a:rPr lang="de-DE" sz="32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public</a:t>
            </a:r>
            <a:r>
              <a:rPr lang="de-DE" sz="32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acceptance</a:t>
            </a:r>
            <a:endParaRPr lang="en-GB" sz="3200" b="1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3053AF-F310-CAD3-229F-D4FAE764C56C}"/>
              </a:ext>
            </a:extLst>
          </p:cNvPr>
          <p:cNvSpPr txBox="1"/>
          <p:nvPr/>
        </p:nvSpPr>
        <p:spPr>
          <a:xfrm>
            <a:off x="117161" y="645874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FB61BD-8FCD-13F3-CBAB-59E253B8D9B2}"/>
              </a:ext>
            </a:extLst>
          </p:cNvPr>
          <p:cNvSpPr txBox="1"/>
          <p:nvPr/>
        </p:nvSpPr>
        <p:spPr>
          <a:xfrm>
            <a:off x="8015722" y="5970184"/>
            <a:ext cx="61574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Source: Adapted from </a:t>
            </a:r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5"/>
              </a:rPr>
              <a:t>Anderson and Renaud (2021)</a:t>
            </a:r>
            <a:r>
              <a:rPr lang="en-GB" sz="1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endParaRPr lang="en-US" sz="1400" dirty="0"/>
          </a:p>
        </p:txBody>
      </p:sp>
      <p:graphicFrame>
        <p:nvGraphicFramePr>
          <p:cNvPr id="3" name="Table 7">
            <a:extLst>
              <a:ext uri="{FF2B5EF4-FFF2-40B4-BE49-F238E27FC236}">
                <a16:creationId xmlns:a16="http://schemas.microsoft.com/office/drawing/2014/main" id="{A979D80C-766D-D8FE-DBA8-F75FA60C4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869891"/>
              </p:ext>
            </p:extLst>
          </p:nvPr>
        </p:nvGraphicFramePr>
        <p:xfrm>
          <a:off x="5017128" y="1463643"/>
          <a:ext cx="6893317" cy="42932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99050">
                  <a:extLst>
                    <a:ext uri="{9D8B030D-6E8A-4147-A177-3AD203B41FA5}">
                      <a16:colId xmlns:a16="http://schemas.microsoft.com/office/drawing/2014/main" val="2394430308"/>
                    </a:ext>
                  </a:extLst>
                </a:gridCol>
                <a:gridCol w="1245874">
                  <a:extLst>
                    <a:ext uri="{9D8B030D-6E8A-4147-A177-3AD203B41FA5}">
                      <a16:colId xmlns:a16="http://schemas.microsoft.com/office/drawing/2014/main" val="2968976004"/>
                    </a:ext>
                  </a:extLst>
                </a:gridCol>
                <a:gridCol w="1248393">
                  <a:extLst>
                    <a:ext uri="{9D8B030D-6E8A-4147-A177-3AD203B41FA5}">
                      <a16:colId xmlns:a16="http://schemas.microsoft.com/office/drawing/2014/main" val="921580689"/>
                    </a:ext>
                  </a:extLst>
                </a:gridCol>
              </a:tblGrid>
              <a:tr h="493440">
                <a:tc>
                  <a:txBody>
                    <a:bodyPr/>
                    <a:lstStyle/>
                    <a:p>
                      <a:endParaRPr lang="en-US" sz="1400" dirty="0"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NbS</a:t>
                      </a:r>
                      <a:r>
                        <a:rPr lang="en-US" sz="1400" b="1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1400" b="1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(n=65)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Grey solution (n=28)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158476"/>
                  </a:ext>
                </a:extLst>
              </a:tr>
              <a:tr h="314592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Cooperative maintenance and management (26%)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29%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25%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7602817"/>
                  </a:ext>
                </a:extLst>
              </a:tr>
              <a:tr h="314592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Integration of local skills and knowledge (23%)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22%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29%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9584042"/>
                  </a:ext>
                </a:extLst>
              </a:tr>
              <a:tr h="314592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Protection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against competing social interests (21%)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29%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7%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3304127"/>
                  </a:ext>
                </a:extLst>
              </a:tr>
              <a:tr h="314592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Reduced costs and more funding (18%)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20%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18%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2028089"/>
                  </a:ext>
                </a:extLst>
              </a:tr>
              <a:tr h="314592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Sustainable use (17%)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23%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7%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9745581"/>
                  </a:ext>
                </a:extLst>
              </a:tr>
              <a:tr h="314592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Upscaling and repetition (15%)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20%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7%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511011"/>
                  </a:ext>
                </a:extLst>
              </a:tr>
              <a:tr h="314592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Cooperation of private land holders (12%)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17%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0%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1899056"/>
                  </a:ext>
                </a:extLst>
              </a:tr>
              <a:tr h="314592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Cooperative monitoring and evaluation (10%)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14%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4%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6176993"/>
                  </a:ext>
                </a:extLst>
              </a:tr>
              <a:tr h="314592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Keeping project timeline and plans on track (10%)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11%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7%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6168261"/>
                  </a:ext>
                </a:extLst>
              </a:tr>
              <a:tr h="314592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Cooperative implementation (10%)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14%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7%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2604247"/>
                  </a:ext>
                </a:extLst>
              </a:tr>
              <a:tr h="314592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Tailored and equitable benefits (7%)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8%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7%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5056057"/>
                  </a:ext>
                </a:extLst>
              </a:tr>
              <a:tr h="314592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Reduced risk, theft or sabotage by community (1%)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0%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4%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594192415"/>
                  </a:ext>
                </a:extLst>
              </a:tr>
            </a:tbl>
          </a:graphicData>
        </a:graphic>
      </p:graphicFrame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E2CF3F43-810C-CE5B-C20D-DECA33477C01}"/>
              </a:ext>
            </a:extLst>
          </p:cNvPr>
          <p:cNvSpPr txBox="1">
            <a:spLocks/>
          </p:cNvSpPr>
          <p:nvPr/>
        </p:nvSpPr>
        <p:spPr bwMode="auto">
          <a:xfrm>
            <a:off x="471766" y="1901239"/>
            <a:ext cx="3610838" cy="2765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Arial"/>
              </a:rPr>
              <a:t>NbS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Arial"/>
              </a:rPr>
              <a:t> articles descri</a:t>
            </a:r>
            <a:r>
              <a:rPr lang="en-GB" sz="1600" dirty="0">
                <a:latin typeface="Lato"/>
                <a:ea typeface="Lato"/>
                <a:cs typeface="Arial"/>
              </a:rPr>
              <a:t>be more positive outcomes than “grey” articles</a:t>
            </a:r>
            <a:endParaRPr lang="en-GB" sz="1600" dirty="0">
              <a:latin typeface="Lato"/>
              <a:cs typeface="Arial" panose="020B0604020202020204" pitchFamily="34" charset="0"/>
            </a:endParaRPr>
          </a:p>
          <a:p>
            <a:pPr marL="285750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endParaRPr lang="en-GB" sz="1600" dirty="0">
              <a:latin typeface="Lato"/>
              <a:ea typeface="Lato"/>
              <a:cs typeface="Arial" panose="020B0604020202020204" pitchFamily="34" charset="0"/>
            </a:endParaRPr>
          </a:p>
          <a:p>
            <a:pPr marL="285750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endParaRPr lang="en-GB" sz="1600" dirty="0">
              <a:latin typeface="Lato"/>
              <a:ea typeface="Lato"/>
              <a:cs typeface="Arial" panose="020B0604020202020204" pitchFamily="34" charset="0"/>
            </a:endParaRPr>
          </a:p>
          <a:p>
            <a:pPr marL="285750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latin typeface="Lato"/>
                <a:ea typeface="Lato"/>
                <a:cs typeface="Arial"/>
              </a:rPr>
              <a:t>Six outcomes (in green) are much more relevant for </a:t>
            </a:r>
            <a:r>
              <a:rPr lang="en-GB" sz="1600" dirty="0" err="1">
                <a:latin typeface="Lato"/>
                <a:ea typeface="Lato"/>
                <a:cs typeface="Arial"/>
              </a:rPr>
              <a:t>NbS</a:t>
            </a:r>
            <a:r>
              <a:rPr lang="en-GB" sz="1600" dirty="0">
                <a:latin typeface="Lato"/>
                <a:ea typeface="Lato"/>
                <a:cs typeface="Arial"/>
              </a:rPr>
              <a:t> than for grey solutions</a:t>
            </a:r>
          </a:p>
          <a:p>
            <a:pPr marL="285750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endParaRPr lang="en-GB" sz="1600" dirty="0">
              <a:latin typeface="Lato"/>
              <a:ea typeface="Lato"/>
              <a:cs typeface="Arial"/>
            </a:endParaRPr>
          </a:p>
          <a:p>
            <a:pPr marL="285750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endParaRPr lang="en-GB" sz="1600" dirty="0">
              <a:latin typeface="Lato"/>
              <a:ea typeface="Lato"/>
              <a:cs typeface="Arial"/>
            </a:endParaRPr>
          </a:p>
          <a:p>
            <a:pPr marL="285750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36 interconnected factors that influence public acceptance were found, r</a:t>
            </a: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elated to the: </a:t>
            </a:r>
          </a:p>
          <a:p>
            <a:pPr marL="742950" lvl="1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Measures / project</a:t>
            </a:r>
          </a:p>
          <a:p>
            <a:pPr marL="742950" lvl="1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Individual</a:t>
            </a:r>
          </a:p>
          <a:p>
            <a:pPr marL="742950" lvl="1" indent="-285750">
              <a:buClr>
                <a:srgbClr val="34C4F2"/>
              </a:buClr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Society</a:t>
            </a:r>
            <a:br>
              <a:rPr lang="en-GB" sz="1600" dirty="0">
                <a:latin typeface="Lato"/>
                <a:cs typeface="Arial" panose="020B0604020202020204" pitchFamily="34" charset="0"/>
              </a:rPr>
            </a:br>
            <a:endParaRPr lang="en-GB" sz="1600" dirty="0">
              <a:latin typeface="Lato"/>
              <a:ea typeface="Lato"/>
              <a:cs typeface="Arial"/>
            </a:endParaRPr>
          </a:p>
          <a:p>
            <a:pPr marL="0" indent="0">
              <a:buClr>
                <a:srgbClr val="34C4F2"/>
              </a:buClr>
              <a:buNone/>
              <a:defRPr/>
            </a:pPr>
            <a:endParaRPr lang="en-GB" sz="1600" dirty="0">
              <a:latin typeface="Lato"/>
              <a:ea typeface="Lato"/>
              <a:cs typeface="Arial"/>
            </a:endParaRPr>
          </a:p>
          <a:p>
            <a:pPr marL="0" indent="0">
              <a:buClr>
                <a:srgbClr val="34C4F2"/>
              </a:buClr>
              <a:buNone/>
              <a:defRPr/>
            </a:pPr>
            <a:endParaRPr lang="en-GB" sz="1600" dirty="0">
              <a:latin typeface="Lato"/>
              <a:ea typeface="Lato"/>
              <a:cs typeface="Arial"/>
            </a:endParaRPr>
          </a:p>
          <a:p>
            <a:pPr marL="0" indent="0">
              <a:buClr>
                <a:srgbClr val="34C4F2"/>
              </a:buClr>
              <a:buNone/>
              <a:defRPr/>
            </a:pPr>
            <a:endParaRPr lang="en-GB" sz="1600" dirty="0">
              <a:latin typeface="Lato"/>
              <a:ea typeface="Lato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43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0A5F60A-55A3-8326-84C1-EEB22A085121}"/>
              </a:ext>
            </a:extLst>
          </p:cNvPr>
          <p:cNvSpPr/>
          <p:nvPr/>
        </p:nvSpPr>
        <p:spPr>
          <a:xfrm>
            <a:off x="6095998" y="3152933"/>
            <a:ext cx="5737439" cy="1120152"/>
          </a:xfrm>
          <a:prstGeom prst="rect">
            <a:avLst/>
          </a:prstGeom>
          <a:solidFill>
            <a:srgbClr val="FAAF4D">
              <a:alpha val="5921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Factors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that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influence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public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acceptance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: </a:t>
            </a:r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measures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 </a:t>
            </a:r>
            <a:endParaRPr lang="de-DE" sz="3200" b="1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3053AF-F310-CAD3-229F-D4FAE764C56C}"/>
              </a:ext>
            </a:extLst>
          </p:cNvPr>
          <p:cNvSpPr txBox="1"/>
          <p:nvPr/>
        </p:nvSpPr>
        <p:spPr>
          <a:xfrm>
            <a:off x="117161" y="645874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8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2D2E02F-3CF7-C3A1-6DD2-8E5A15F788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604313"/>
              </p:ext>
            </p:extLst>
          </p:nvPr>
        </p:nvGraphicFramePr>
        <p:xfrm>
          <a:off x="6095999" y="3152933"/>
          <a:ext cx="5737439" cy="1113612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537397">
                  <a:extLst>
                    <a:ext uri="{9D8B030D-6E8A-4147-A177-3AD203B41FA5}">
                      <a16:colId xmlns:a16="http://schemas.microsoft.com/office/drawing/2014/main" val="196154300"/>
                    </a:ext>
                  </a:extLst>
                </a:gridCol>
                <a:gridCol w="1043189">
                  <a:extLst>
                    <a:ext uri="{9D8B030D-6E8A-4147-A177-3AD203B41FA5}">
                      <a16:colId xmlns:a16="http://schemas.microsoft.com/office/drawing/2014/main" val="1734314763"/>
                    </a:ext>
                  </a:extLst>
                </a:gridCol>
                <a:gridCol w="1156853">
                  <a:extLst>
                    <a:ext uri="{9D8B030D-6E8A-4147-A177-3AD203B41FA5}">
                      <a16:colId xmlns:a16="http://schemas.microsoft.com/office/drawing/2014/main" val="3938288621"/>
                    </a:ext>
                  </a:extLst>
                </a:gridCol>
              </a:tblGrid>
              <a:tr h="369322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200" b="0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46862" marR="46862" marT="0" marB="0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 err="1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NbS</a:t>
                      </a: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 </a:t>
                      </a:r>
                      <a:endParaRPr lang="en-GB" sz="1200" b="1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(n=65)</a:t>
                      </a:r>
                      <a:endParaRPr lang="en-GB" sz="1200" b="1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46862" marR="4686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Grey solution</a:t>
                      </a:r>
                      <a:endParaRPr lang="en-GB" sz="1200" b="1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(n=28)</a:t>
                      </a:r>
                      <a:endParaRPr lang="en-GB" sz="1200" b="1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46862" marR="46862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3959451"/>
                  </a:ext>
                </a:extLst>
              </a:tr>
              <a:tr h="369322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Benefits and trade-offs of measure (63%)</a:t>
                      </a:r>
                      <a:endParaRPr lang="en-GB" sz="1200" b="0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46862" marR="46862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74%</a:t>
                      </a:r>
                      <a:endParaRPr lang="en-GB" sz="1200" b="0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46862" marR="4686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36%</a:t>
                      </a:r>
                      <a:endParaRPr lang="en-GB" sz="1200" b="0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46862" marR="4686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5955921"/>
                  </a:ext>
                </a:extLst>
              </a:tr>
              <a:tr h="369322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Effectiveness of measure for risk reduction</a:t>
                      </a: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 </a:t>
                      </a:r>
                      <a:r>
                        <a:rPr lang="en-GB" sz="1200" b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(37%)  </a:t>
                      </a:r>
                      <a:endParaRPr lang="en-GB" sz="1200" b="0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46862" marR="46862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48%</a:t>
                      </a:r>
                      <a:endParaRPr lang="en-GB" sz="1200" b="0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46862" marR="4686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rgbClr val="000000"/>
                          </a:solidFill>
                          <a:effectLst/>
                          <a:latin typeface="Lato" panose="020F0502020204030203" pitchFamily="34" charset="0"/>
                          <a:ea typeface="Lato" panose="020F0502020204030203" pitchFamily="34" charset="0"/>
                          <a:cs typeface="Lato" panose="020F0502020204030203" pitchFamily="34" charset="0"/>
                        </a:rPr>
                        <a:t>14%</a:t>
                      </a:r>
                      <a:endParaRPr lang="en-GB" sz="1200" b="0" dirty="0">
                        <a:effectLst/>
                        <a:latin typeface="Lato" panose="020F0502020204030203" pitchFamily="34" charset="0"/>
                        <a:ea typeface="Lato" panose="020F0502020204030203" pitchFamily="34" charset="0"/>
                        <a:cs typeface="Lato" panose="020F0502020204030203" pitchFamily="34" charset="0"/>
                      </a:endParaRPr>
                    </a:p>
                  </a:txBody>
                  <a:tcPr marL="46862" marR="46862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241708042"/>
                  </a:ext>
                </a:extLst>
              </a:tr>
            </a:tbl>
          </a:graphicData>
        </a:graphic>
      </p:graphicFrame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66711C65-506E-42F8-135D-C02224C39A98}"/>
              </a:ext>
            </a:extLst>
          </p:cNvPr>
          <p:cNvSpPr txBox="1">
            <a:spLocks/>
          </p:cNvSpPr>
          <p:nvPr/>
        </p:nvSpPr>
        <p:spPr bwMode="auto">
          <a:xfrm>
            <a:off x="525986" y="2121157"/>
            <a:ext cx="4912618" cy="215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34C4F2"/>
              </a:buClr>
              <a:defRPr/>
            </a:pPr>
            <a:endParaRPr lang="en-GB" sz="16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indent="-285750">
              <a:buClr>
                <a:srgbClr val="34C4F2"/>
              </a:buClr>
              <a:buFont typeface="Arial"/>
              <a:buChar char="•"/>
              <a:defRPr/>
            </a:pPr>
            <a:r>
              <a:rPr kumimoji="0" lang="en-GB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Arial"/>
              </a:rPr>
              <a:t>Broader range of benefits for </a:t>
            </a:r>
            <a:r>
              <a:rPr kumimoji="0" lang="en-GB" sz="17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Arial"/>
              </a:rPr>
              <a:t>NbS</a:t>
            </a:r>
            <a:r>
              <a:rPr kumimoji="0" lang="en-GB" sz="17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Arial"/>
              </a:rPr>
              <a:t> than for grey solutions (</a:t>
            </a:r>
            <a:r>
              <a:rPr kumimoji="0" lang="en-GB" sz="17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Arial"/>
              </a:rPr>
              <a:t>i.e.</a:t>
            </a:r>
            <a:r>
              <a:rPr lang="en-GB" sz="1700" dirty="0">
                <a:latin typeface="Lato"/>
                <a:ea typeface="Lato"/>
                <a:cs typeface="Arial"/>
              </a:rPr>
              <a:t> </a:t>
            </a:r>
            <a:r>
              <a:rPr kumimoji="0" lang="en-GB" sz="1700" b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ato"/>
                <a:ea typeface="Lato"/>
                <a:cs typeface="Arial"/>
              </a:rPr>
              <a:t>ecosystem services)</a:t>
            </a:r>
            <a:endParaRPr lang="en-GB" sz="17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ato"/>
              <a:ea typeface="Lato"/>
              <a:cs typeface="Arial"/>
            </a:endParaRPr>
          </a:p>
          <a:p>
            <a:pPr marL="742950" lvl="1" indent="-285750">
              <a:buClr>
                <a:srgbClr val="34C4F2"/>
              </a:buClr>
              <a:buFont typeface="Arial"/>
              <a:buChar char="•"/>
              <a:defRPr/>
            </a:pPr>
            <a:endParaRPr lang="en-GB" sz="1700" dirty="0">
              <a:latin typeface="Lato"/>
              <a:ea typeface="Lato"/>
              <a:cs typeface="Arial"/>
            </a:endParaRPr>
          </a:p>
          <a:p>
            <a:pPr marL="742950" lvl="1" indent="-285750">
              <a:buClr>
                <a:srgbClr val="34C4F2"/>
              </a:buClr>
              <a:buFont typeface="Arial"/>
              <a:buChar char="•"/>
              <a:defRPr/>
            </a:pPr>
            <a:endParaRPr lang="en-GB" sz="1700" dirty="0">
              <a:latin typeface="Lato"/>
              <a:ea typeface="Lato"/>
              <a:cs typeface="Arial"/>
            </a:endParaRPr>
          </a:p>
          <a:p>
            <a:pPr marL="285750" indent="-285750">
              <a:buClr>
                <a:srgbClr val="34C4F2"/>
              </a:buClr>
              <a:buFont typeface="Arial"/>
              <a:buChar char="•"/>
              <a:defRPr/>
            </a:pPr>
            <a:r>
              <a:rPr lang="en-GB" sz="1700" dirty="0">
                <a:latin typeface="Lato"/>
                <a:ea typeface="Lato"/>
                <a:cs typeface="Arial"/>
              </a:rPr>
              <a:t>DRR effectiveness of central concern particularly for </a:t>
            </a:r>
            <a:r>
              <a:rPr lang="en-GB" sz="1700" dirty="0" err="1">
                <a:latin typeface="Lato"/>
                <a:ea typeface="Lato"/>
                <a:cs typeface="Arial"/>
              </a:rPr>
              <a:t>NbS</a:t>
            </a:r>
            <a:r>
              <a:rPr lang="en-GB" sz="1700" dirty="0">
                <a:latin typeface="Lato"/>
                <a:ea typeface="Lato"/>
                <a:cs typeface="Arial"/>
              </a:rPr>
              <a:t>. This relates to:</a:t>
            </a:r>
          </a:p>
          <a:p>
            <a:pPr marL="742950" lvl="1" indent="-285750">
              <a:buClr>
                <a:srgbClr val="34C4F2"/>
              </a:buClr>
              <a:buFont typeface="Arial"/>
              <a:buChar char="•"/>
              <a:defRPr/>
            </a:pPr>
            <a:r>
              <a:rPr lang="en-GB" sz="1700" dirty="0">
                <a:latin typeface="Lato"/>
                <a:ea typeface="Lato"/>
                <a:cs typeface="Arial"/>
              </a:rPr>
              <a:t>Lack of evidence of NbS</a:t>
            </a:r>
            <a:r>
              <a:rPr lang="en-GB" sz="1700" baseline="30000" dirty="0">
                <a:latin typeface="Lato"/>
                <a:ea typeface="Lato"/>
                <a:cs typeface="Arial"/>
              </a:rPr>
              <a:t>1</a:t>
            </a:r>
            <a:endParaRPr lang="en-GB" sz="1700" dirty="0">
              <a:latin typeface="Lato"/>
              <a:ea typeface="Lato"/>
              <a:cs typeface="Arial"/>
            </a:endParaRPr>
          </a:p>
          <a:p>
            <a:pPr marL="742950" lvl="1" indent="-285750">
              <a:buClr>
                <a:srgbClr val="34C4F2"/>
              </a:buClr>
              <a:buFont typeface="Arial"/>
              <a:buChar char="•"/>
              <a:defRPr/>
            </a:pPr>
            <a:r>
              <a:rPr lang="en-GB" sz="1700" dirty="0">
                <a:latin typeface="Lato"/>
                <a:ea typeface="Lato"/>
                <a:cs typeface="Arial"/>
              </a:rPr>
              <a:t>Belief in displacement rather than reduction of risk</a:t>
            </a:r>
            <a:r>
              <a:rPr lang="en-GB" sz="1700" baseline="30000" dirty="0">
                <a:latin typeface="Lato"/>
                <a:ea typeface="Lato"/>
                <a:cs typeface="Arial"/>
              </a:rPr>
              <a:t>2</a:t>
            </a:r>
            <a:endParaRPr lang="en-GB" sz="1700" dirty="0">
              <a:latin typeface="Lato"/>
              <a:ea typeface="Lato"/>
              <a:cs typeface="Arial"/>
            </a:endParaRPr>
          </a:p>
          <a:p>
            <a:pPr marL="742950" lvl="1" indent="-285750">
              <a:buClr>
                <a:srgbClr val="34C4F2"/>
              </a:buClr>
              <a:buFont typeface="Arial"/>
              <a:buChar char="•"/>
              <a:defRPr/>
            </a:pPr>
            <a:r>
              <a:rPr lang="en-GB" sz="1700" dirty="0">
                <a:latin typeface="Lato"/>
                <a:ea typeface="Lato"/>
                <a:cs typeface="Arial"/>
              </a:rPr>
              <a:t>Greater trust in grey measures</a:t>
            </a:r>
            <a:r>
              <a:rPr lang="en-GB" sz="1700" baseline="30000" dirty="0">
                <a:latin typeface="Lato"/>
                <a:ea typeface="Lato"/>
                <a:cs typeface="Arial"/>
              </a:rPr>
              <a:t>3</a:t>
            </a:r>
            <a:r>
              <a:rPr lang="en-GB" sz="1700" dirty="0">
                <a:latin typeface="Lato"/>
                <a:ea typeface="Lato"/>
                <a:cs typeface="Arial"/>
              </a:rPr>
              <a:t> </a:t>
            </a:r>
            <a:endParaRPr lang="de-DE" sz="1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ato"/>
              <a:ea typeface="Lato"/>
              <a:cs typeface="Arial"/>
            </a:endParaRPr>
          </a:p>
          <a:p>
            <a:pPr marL="285750" indent="-285750" defTabSz="914400">
              <a:buClr>
                <a:srgbClr val="34C4F2"/>
              </a:buClr>
              <a:buFont typeface="Arial"/>
              <a:buChar char="•"/>
              <a:defRPr/>
            </a:pPr>
            <a:endParaRPr lang="en-GB" sz="17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Lato"/>
              <a:ea typeface="Lato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5ACDA7-2A0A-FCC6-624A-7DA3110DB15A}"/>
              </a:ext>
            </a:extLst>
          </p:cNvPr>
          <p:cNvSpPr txBox="1"/>
          <p:nvPr/>
        </p:nvSpPr>
        <p:spPr>
          <a:xfrm>
            <a:off x="6251316" y="5725641"/>
            <a:ext cx="61574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Sources: Adapted from </a:t>
            </a:r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5"/>
              </a:rPr>
              <a:t>Anderson and Renaud (2021)</a:t>
            </a:r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GB" sz="1400" i="1" baseline="30000" dirty="0">
                <a:latin typeface="Lato"/>
                <a:ea typeface="Lato"/>
                <a:cs typeface="Arial"/>
              </a:rPr>
              <a:t>1 </a:t>
            </a:r>
            <a:r>
              <a:rPr lang="en-GB" sz="1400" i="1" dirty="0">
                <a:latin typeface="Lato"/>
                <a:ea typeface="Lato"/>
                <a:cs typeface="Arial"/>
                <a:hlinkClick r:id="rId6"/>
              </a:rPr>
              <a:t>Esteves and Thomas (2014)</a:t>
            </a:r>
            <a:r>
              <a:rPr lang="en-GB" sz="1400" i="1" dirty="0">
                <a:latin typeface="Lato"/>
                <a:ea typeface="Lato"/>
                <a:cs typeface="Arial"/>
              </a:rPr>
              <a:t>, </a:t>
            </a:r>
            <a:r>
              <a:rPr lang="en-GB" sz="1400" i="1" baseline="30000" dirty="0">
                <a:latin typeface="Lato"/>
                <a:ea typeface="Lato"/>
                <a:cs typeface="Arial"/>
              </a:rPr>
              <a:t>2 </a:t>
            </a:r>
            <a:r>
              <a:rPr lang="en-GB" sz="1400" i="1" dirty="0">
                <a:latin typeface="Lato"/>
                <a:ea typeface="Lato"/>
                <a:cs typeface="Arial"/>
                <a:hlinkClick r:id="rId7"/>
              </a:rPr>
              <a:t>Davenport et al. (2010)</a:t>
            </a:r>
            <a:r>
              <a:rPr lang="en-GB" sz="1400" i="1" dirty="0">
                <a:latin typeface="Lato"/>
                <a:ea typeface="Lato"/>
                <a:cs typeface="Arial"/>
              </a:rPr>
              <a:t>, </a:t>
            </a:r>
            <a:r>
              <a:rPr lang="en-GB" sz="1400" i="1" baseline="30000" dirty="0">
                <a:latin typeface="Lato"/>
                <a:ea typeface="Lato"/>
                <a:cs typeface="Arial"/>
              </a:rPr>
              <a:t>3 </a:t>
            </a:r>
            <a:r>
              <a:rPr lang="en-GB" sz="1400" i="1" dirty="0">
                <a:latin typeface="Lato"/>
                <a:ea typeface="Lato"/>
                <a:cs typeface="Arial"/>
                <a:hlinkClick r:id="rId8"/>
              </a:rPr>
              <a:t>Chou (2016)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1338725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732A204-75CB-4231-A003-840228399230}"/>
              </a:ext>
            </a:extLst>
          </p:cNvPr>
          <p:cNvSpPr/>
          <p:nvPr/>
        </p:nvSpPr>
        <p:spPr>
          <a:xfrm>
            <a:off x="0" y="6302829"/>
            <a:ext cx="12192000" cy="562709"/>
          </a:xfrm>
          <a:prstGeom prst="rect">
            <a:avLst/>
          </a:prstGeom>
          <a:gradFill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20B17F-92D6-40BA-840D-63914F15F311}"/>
              </a:ext>
            </a:extLst>
          </p:cNvPr>
          <p:cNvSpPr/>
          <p:nvPr/>
        </p:nvSpPr>
        <p:spPr>
          <a:xfrm>
            <a:off x="0" y="0"/>
            <a:ext cx="12192000" cy="953180"/>
          </a:xfrm>
          <a:prstGeom prst="rect">
            <a:avLst/>
          </a:prstGeom>
          <a:gradFill flip="none" rotWithShape="1">
            <a:gsLst>
              <a:gs pos="65000">
                <a:srgbClr val="00B0F0"/>
              </a:gs>
              <a:gs pos="0">
                <a:srgbClr val="00B0F0"/>
              </a:gs>
              <a:gs pos="100000">
                <a:srgbClr val="0088B8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4C4F2"/>
              </a:solidFill>
            </a:endParaRPr>
          </a:p>
        </p:txBody>
      </p:sp>
      <p:pic>
        <p:nvPicPr>
          <p:cNvPr id="18" name="Picture 17" descr="Logo&#10;&#10;Description automatically generated">
            <a:extLst>
              <a:ext uri="{FF2B5EF4-FFF2-40B4-BE49-F238E27FC236}">
                <a16:creationId xmlns:a16="http://schemas.microsoft.com/office/drawing/2014/main" id="{212D7628-0437-4CB3-B7EC-FD393DF95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4447" y="117692"/>
            <a:ext cx="927800" cy="711674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48738D1-DC63-4BC4-937F-CF786144DAEC}"/>
              </a:ext>
            </a:extLst>
          </p:cNvPr>
          <p:cNvGrpSpPr/>
          <p:nvPr/>
        </p:nvGrpSpPr>
        <p:grpSpPr>
          <a:xfrm>
            <a:off x="9938654" y="6352565"/>
            <a:ext cx="2141003" cy="464738"/>
            <a:chOff x="266045" y="6130130"/>
            <a:chExt cx="2431435" cy="52521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594C82D-6321-4F55-A095-254F6B99D341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045" y="6130130"/>
              <a:ext cx="904387" cy="525217"/>
            </a:xfrm>
            <a:prstGeom prst="rect">
              <a:avLst/>
            </a:prstGeom>
            <a:noFill/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BEC836A-E913-4169-A12A-B2EBC4AE6F40}"/>
                </a:ext>
              </a:extLst>
            </p:cNvPr>
            <p:cNvSpPr txBox="1"/>
            <p:nvPr/>
          </p:nvSpPr>
          <p:spPr>
            <a:xfrm>
              <a:off x="1202055" y="6161907"/>
              <a:ext cx="1495425" cy="486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 funded project</a:t>
              </a:r>
              <a:br>
                <a:rPr lang="en-US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</a:br>
              <a:r>
                <a:rPr lang="en-GB" sz="110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GA no. </a:t>
              </a:r>
              <a:r>
                <a:rPr lang="en-GB" sz="1100">
                  <a:solidFill>
                    <a:schemeClr val="bg1"/>
                  </a:solidFill>
                  <a:effectLst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776848</a:t>
              </a:r>
              <a:endParaRPr lang="nl-NL" sz="11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836DE2BF-DC54-48E7-BC11-6F286BF52C01}"/>
              </a:ext>
            </a:extLst>
          </p:cNvPr>
          <p:cNvSpPr txBox="1"/>
          <p:nvPr/>
        </p:nvSpPr>
        <p:spPr>
          <a:xfrm>
            <a:off x="82667" y="194396"/>
            <a:ext cx="11363419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Ecosystem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 </a:t>
            </a:r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services</a:t>
            </a:r>
            <a:r>
              <a:rPr lang="de-DE" sz="3200" b="1" dirty="0">
                <a:solidFill>
                  <a:schemeClr val="bg1"/>
                </a:solidFill>
                <a:latin typeface="Lato"/>
                <a:ea typeface="Lato"/>
                <a:cs typeface="Arial"/>
              </a:rPr>
              <a:t> and </a:t>
            </a:r>
            <a:r>
              <a:rPr lang="de-DE" sz="3200" b="1" dirty="0" err="1">
                <a:solidFill>
                  <a:schemeClr val="bg1"/>
                </a:solidFill>
                <a:latin typeface="Lato"/>
                <a:ea typeface="Lato"/>
                <a:cs typeface="Arial"/>
              </a:rPr>
              <a:t>disservices</a:t>
            </a:r>
            <a:endParaRPr lang="de-DE" sz="3200" b="1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  <a:p>
            <a:endParaRPr lang="de-DE" sz="3200" b="1" dirty="0">
              <a:solidFill>
                <a:schemeClr val="bg1"/>
              </a:solidFill>
              <a:latin typeface="Lato"/>
              <a:ea typeface="+mn-lt"/>
              <a:cs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3053AF-F310-CAD3-229F-D4FAE764C56C}"/>
              </a:ext>
            </a:extLst>
          </p:cNvPr>
          <p:cNvSpPr txBox="1"/>
          <p:nvPr/>
        </p:nvSpPr>
        <p:spPr>
          <a:xfrm>
            <a:off x="117161" y="6458742"/>
            <a:ext cx="1316798" cy="2616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9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B039C9B-17ED-D86C-2316-0D1CB9ABE877}"/>
              </a:ext>
            </a:extLst>
          </p:cNvPr>
          <p:cNvSpPr/>
          <p:nvPr/>
        </p:nvSpPr>
        <p:spPr>
          <a:xfrm>
            <a:off x="2668709" y="4401300"/>
            <a:ext cx="127187" cy="12309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D045DAA-D0DE-A53F-EB4F-639FD6F8BF73}"/>
              </a:ext>
            </a:extLst>
          </p:cNvPr>
          <p:cNvGrpSpPr/>
          <p:nvPr/>
        </p:nvGrpSpPr>
        <p:grpSpPr>
          <a:xfrm>
            <a:off x="2176129" y="1620210"/>
            <a:ext cx="8304544" cy="4643372"/>
            <a:chOff x="2450247" y="1138747"/>
            <a:chExt cx="7962066" cy="4377307"/>
          </a:xfrm>
        </p:grpSpPr>
        <p:pic>
          <p:nvPicPr>
            <p:cNvPr id="11" name="Picture 10" descr="Timeline&#10;&#10;Description automatically generated">
              <a:extLst>
                <a:ext uri="{FF2B5EF4-FFF2-40B4-BE49-F238E27FC236}">
                  <a16:creationId xmlns:a16="http://schemas.microsoft.com/office/drawing/2014/main" id="{EC57AF39-48EA-B770-32C3-61993511DE6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450247" y="1138747"/>
              <a:ext cx="7962066" cy="4377307"/>
            </a:xfrm>
            <a:prstGeom prst="rect">
              <a:avLst/>
            </a:prstGeom>
          </p:spPr>
        </p:pic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DA8CC33-ECE6-06D8-AB94-0E4E49121732}"/>
                </a:ext>
              </a:extLst>
            </p:cNvPr>
            <p:cNvSpPr/>
            <p:nvPr/>
          </p:nvSpPr>
          <p:spPr>
            <a:xfrm>
              <a:off x="6839193" y="4401300"/>
              <a:ext cx="127187" cy="12309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800"/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A759D02C-BC58-8203-5E38-029EBF6A6213}"/>
                </a:ext>
              </a:extLst>
            </p:cNvPr>
            <p:cNvCxnSpPr>
              <a:cxnSpLocks/>
            </p:cNvCxnSpPr>
            <p:nvPr/>
          </p:nvCxnSpPr>
          <p:spPr>
            <a:xfrm>
              <a:off x="5562112" y="2269392"/>
              <a:ext cx="747346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9FBDB48F-A5AB-D32B-8EB5-8800E0722D62}"/>
                </a:ext>
              </a:extLst>
            </p:cNvPr>
            <p:cNvCxnSpPr>
              <a:cxnSpLocks/>
            </p:cNvCxnSpPr>
            <p:nvPr/>
          </p:nvCxnSpPr>
          <p:spPr>
            <a:xfrm>
              <a:off x="5289062" y="3183792"/>
              <a:ext cx="747346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89B2B315-0F4C-DC8E-D28C-39981E6B389E}"/>
              </a:ext>
            </a:extLst>
          </p:cNvPr>
          <p:cNvSpPr/>
          <p:nvPr/>
        </p:nvSpPr>
        <p:spPr>
          <a:xfrm>
            <a:off x="1921790" y="1171919"/>
            <a:ext cx="881322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5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Number of articles that associate public perception </a:t>
            </a:r>
          </a:p>
          <a:p>
            <a:pPr algn="ctr"/>
            <a:r>
              <a:rPr lang="en-GB" sz="15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ecosystem services with public acceptance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7ADB11-5ACA-E227-50A6-AE0E2810F69E}"/>
              </a:ext>
            </a:extLst>
          </p:cNvPr>
          <p:cNvSpPr txBox="1"/>
          <p:nvPr/>
        </p:nvSpPr>
        <p:spPr>
          <a:xfrm>
            <a:off x="9113275" y="5955805"/>
            <a:ext cx="61574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Source: </a:t>
            </a:r>
            <a:r>
              <a:rPr lang="en-GB" sz="1400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hlinkClick r:id="rId6"/>
              </a:rPr>
              <a:t>Anderson and Renaud (2021)</a:t>
            </a:r>
            <a:r>
              <a:rPr lang="en-GB" sz="14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8213914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A8B3D87ABDAA4C9BC49529F3A115E2" ma:contentTypeVersion="21" ma:contentTypeDescription="Create a new document." ma:contentTypeScope="" ma:versionID="a6839722a3cf4f9100bf657395d525dd">
  <xsd:schema xmlns:xsd="http://www.w3.org/2001/XMLSchema" xmlns:xs="http://www.w3.org/2001/XMLSchema" xmlns:p="http://schemas.microsoft.com/office/2006/metadata/properties" xmlns:ns2="86c4cae0-a175-4f14-ab13-eac5934823ac" xmlns:ns3="2044b625-83bc-47a4-b700-31dc389e64e1" targetNamespace="http://schemas.microsoft.com/office/2006/metadata/properties" ma:root="true" ma:fieldsID="871b5e456c35ddf293404bf1d7c22eda" ns2:_="" ns3:_="">
    <xsd:import namespace="86c4cae0-a175-4f14-ab13-eac5934823ac"/>
    <xsd:import namespace="2044b625-83bc-47a4-b700-31dc389e64e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Responsibl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PhotoSelectionforfrontcover" minOccurs="0"/>
                <xsd:element ref="ns2:DOI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c4cae0-a175-4f14-ab13-eac5934823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Responsible" ma:index="10" nillable="true" ma:displayName="Responsible" ma:default="..." ma:format="Dropdown" ma:internalName="Responsible">
      <xsd:simpleType>
        <xsd:restriction base="dms:Text">
          <xsd:maxLength value="80"/>
        </xsd:restriction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PhotoSelectionforfrontcover" ma:index="22" nillable="true" ma:displayName="Photo Selection for front cover" ma:default="Option 1" ma:format="Dropdown" ma:internalName="PhotoSelectionforfrontcover">
      <xsd:simpleType>
        <xsd:restriction base="dms:Text">
          <xsd:maxLength value="255"/>
        </xsd:restriction>
      </xsd:simpleType>
    </xsd:element>
    <xsd:element name="DOI" ma:index="23" nillable="true" ma:displayName="DOI" ma:format="Hyperlink" ma:internalName="DOI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f77b169b-7464-4c14-89c9-ab876efcba0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44b625-83bc-47a4-b700-31dc389e64e1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94516944-4a8b-47d4-8e0a-843066b1e1c7}" ma:internalName="TaxCatchAll" ma:showField="CatchAllData" ma:web="2044b625-83bc-47a4-b700-31dc389e64e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sponsible xmlns="86c4cae0-a175-4f14-ab13-eac5934823ac">...</Responsible>
    <PhotoSelectionforfrontcover xmlns="86c4cae0-a175-4f14-ab13-eac5934823ac">Option 1</PhotoSelectionforfrontcover>
    <DOI xmlns="86c4cae0-a175-4f14-ab13-eac5934823ac">
      <Url xsi:nil="true"/>
      <Description xsi:nil="true"/>
    </DOI>
    <TaxCatchAll xmlns="2044b625-83bc-47a4-b700-31dc389e64e1" xsi:nil="true"/>
    <lcf76f155ced4ddcb4097134ff3c332f xmlns="86c4cae0-a175-4f14-ab13-eac5934823a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87C964C-B936-4E70-A66F-D507867CE8B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285FAA9-FE4C-4844-95FB-DF893D1AAC1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6c4cae0-a175-4f14-ab13-eac5934823ac"/>
    <ds:schemaRef ds:uri="2044b625-83bc-47a4-b700-31dc389e64e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8B0F4E0-C633-4604-AC7B-4500739FBF79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7ceb53d5-e89b-4e08-b3e0-80eea6aa97b1"/>
    <ds:schemaRef ds:uri="http://purl.org/dc/terms/"/>
    <ds:schemaRef ds:uri="c5fa2c08-ce68-4ab2-acef-6ee4595341f0"/>
    <ds:schemaRef ds:uri="http://www.w3.org/XML/1998/namespace"/>
    <ds:schemaRef ds:uri="http://purl.org/dc/dcmitype/"/>
    <ds:schemaRef ds:uri="86c4cae0-a175-4f14-ab13-eac5934823ac"/>
    <ds:schemaRef ds:uri="2044b625-83bc-47a4-b700-31dc389e64e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1987</TotalTime>
  <Words>3911</Words>
  <Application>Microsoft Macintosh PowerPoint</Application>
  <PresentationFormat>Widescreen</PresentationFormat>
  <Paragraphs>603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Arial,Sans-Serif</vt:lpstr>
      <vt:lpstr>Calibri</vt:lpstr>
      <vt:lpstr>Calibri Light</vt:lpstr>
      <vt:lpstr>Lato</vt:lpstr>
      <vt:lpstr>NexusSerif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zahra amirzada</dc:creator>
  <cp:lastModifiedBy>Esmee Kooijman</cp:lastModifiedBy>
  <cp:revision>1167</cp:revision>
  <dcterms:created xsi:type="dcterms:W3CDTF">2020-11-26T10:05:53Z</dcterms:created>
  <dcterms:modified xsi:type="dcterms:W3CDTF">2022-11-03T13:37:28Z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0x0101001AA8B3D87ABDAA4C9BC49529F3A115E2</vt:lpwstr>
  </property>
  <property fmtid="{D5CDD505-2E9C-101B-9397-08002B2CF9AE}" pid="3" name="MediaServiceImageTags">
    <vt:lpwstr/>
  </property>
</Properties>
</file>